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2"/>
  </p:notesMasterIdLst>
  <p:sldIdLst>
    <p:sldId id="305" r:id="rId2"/>
    <p:sldId id="591" r:id="rId3"/>
    <p:sldId id="538" r:id="rId4"/>
    <p:sldId id="589" r:id="rId5"/>
    <p:sldId id="588" r:id="rId6"/>
    <p:sldId id="577" r:id="rId7"/>
    <p:sldId id="578" r:id="rId8"/>
    <p:sldId id="587" r:id="rId9"/>
    <p:sldId id="583" r:id="rId10"/>
    <p:sldId id="581" r:id="rId11"/>
    <p:sldId id="576" r:id="rId12"/>
    <p:sldId id="579" r:id="rId13"/>
    <p:sldId id="590" r:id="rId14"/>
    <p:sldId id="561" r:id="rId15"/>
    <p:sldId id="558" r:id="rId16"/>
    <p:sldId id="562" r:id="rId17"/>
    <p:sldId id="563" r:id="rId18"/>
    <p:sldId id="559" r:id="rId19"/>
    <p:sldId id="582" r:id="rId20"/>
    <p:sldId id="565" r:id="rId21"/>
    <p:sldId id="566" r:id="rId22"/>
    <p:sldId id="568" r:id="rId23"/>
    <p:sldId id="555" r:id="rId24"/>
    <p:sldId id="570" r:id="rId25"/>
    <p:sldId id="571" r:id="rId26"/>
    <p:sldId id="585" r:id="rId27"/>
    <p:sldId id="567" r:id="rId28"/>
    <p:sldId id="584" r:id="rId29"/>
    <p:sldId id="580" r:id="rId30"/>
    <p:sldId id="51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BF15379-E216-6347-91EC-C59ADCDBBAB6}">
          <p14:sldIdLst>
            <p14:sldId id="305"/>
            <p14:sldId id="591"/>
            <p14:sldId id="538"/>
            <p14:sldId id="589"/>
            <p14:sldId id="588"/>
            <p14:sldId id="577"/>
            <p14:sldId id="578"/>
            <p14:sldId id="587"/>
            <p14:sldId id="583"/>
            <p14:sldId id="581"/>
            <p14:sldId id="576"/>
            <p14:sldId id="579"/>
            <p14:sldId id="590"/>
            <p14:sldId id="561"/>
            <p14:sldId id="558"/>
            <p14:sldId id="562"/>
            <p14:sldId id="563"/>
            <p14:sldId id="559"/>
            <p14:sldId id="582"/>
            <p14:sldId id="565"/>
            <p14:sldId id="566"/>
            <p14:sldId id="568"/>
            <p14:sldId id="555"/>
            <p14:sldId id="570"/>
            <p14:sldId id="571"/>
            <p14:sldId id="585"/>
            <p14:sldId id="567"/>
            <p14:sldId id="584"/>
            <p14:sldId id="580"/>
            <p14:sldId id="5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75"/>
    <p:restoredTop sz="86613" autoAdjust="0"/>
  </p:normalViewPr>
  <p:slideViewPr>
    <p:cSldViewPr snapToGrid="0" snapToObjects="1">
      <p:cViewPr>
        <p:scale>
          <a:sx n="110" d="100"/>
          <a:sy n="110" d="100"/>
        </p:scale>
        <p:origin x="4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36733-F324-CE43-AB92-F999C893861C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21E50-88C8-0F49-AC2A-D2BED9D0B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53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86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2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84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48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29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4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ans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57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ans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71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ans-HK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3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6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Hans-HK" sz="36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27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54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47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7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83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7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21E50-88C8-0F49-AC2A-D2BED9D0B9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1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F9CB-6A33-B44B-8E4F-1A94B02FC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374F3-E448-5142-B780-75CC0B6A3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7138B-B07F-CA43-A8B3-6D58C83A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855B8-A0F7-4E1B-BFE8-94E65DBF3AE8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7DC77-2959-2442-BA9C-E415836C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16830-DA76-5246-BC69-A7EFD353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19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25D3-4208-E849-99FA-6297EBF4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66F87-8DFF-054C-BE97-1CD63B541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BDCD7-F387-9B4F-A8D5-03191830C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4A29-4242-4204-84A8-94A2D18742AA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AFCB3-56B3-9240-AF22-3047B78E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A8D58-1A93-5E4C-A0D8-931E5326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2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BA7AC-0A1B-7943-8EFE-1E454AEA6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22AB8-AF51-C14F-86C3-D9B7245AB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D73D1-E8AF-A644-81C9-1A2E9432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F250-F7BE-4E5A-A295-7E21AA30702B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C48C5-F74F-B24D-8CD3-68662129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50C21-9E0C-F640-B9DD-4B0E405A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9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8367-DE13-0449-99F8-7B87C4A2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49312"/>
          </a:xfrm>
        </p:spPr>
        <p:txBody>
          <a:bodyPr>
            <a:normAutofit/>
          </a:bodyPr>
          <a:lstStyle>
            <a:lvl1pPr>
              <a:defRPr sz="4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1B2FC-2047-9142-B28F-2E441B0B5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4"/>
          </a:xfrm>
        </p:spPr>
        <p:txBody>
          <a:bodyPr/>
          <a:lstStyle>
            <a:lvl1pPr>
              <a:defRPr sz="2800"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D6F7E-06CE-5F4B-9399-680469AC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FBA1-9D5F-4A9D-AAAA-45892194E108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AB299-2FFD-C646-AA97-31E8E7A2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C8042-D2F3-FC42-AD9E-3D88D86E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7692-F47A-9247-8453-F7FF341F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FDE86-61B4-2A47-B034-C226D21C2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3FD09-D07B-014E-891A-1859256CF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870B-6ED2-45BC-B38D-BC03E92FA289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5ED95-8B0D-BB4E-8B82-6E0ACBA34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B9F69-EFDC-8A42-AE42-73A5F4E6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2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838B-F08A-5943-8054-B660990E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7808B-C45E-A848-B2AF-9D8CC048E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A4EEE-CDB1-C342-87B3-60DEC7494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98F3F-68E6-5E43-996E-16E05176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B9A3-E89F-40D5-8AD4-8BF01FC45929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C1B7A-7EA4-0C41-8174-16BAB6EB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C6864-889B-814A-A7AB-C53D4872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008A-DC2F-D242-97B8-81A6370D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DC85C-1A42-D547-A0D7-953DE01A4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35626-3860-5441-B63A-D4D1D333D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2A6AC-3DC7-2B47-9D4C-7A014E1B9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03B57-5E2F-7049-88CF-044CE7975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5BAAF2-E451-4F47-B6BB-EF863A53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AE04-9801-4C7B-B4C9-687499FF593A}" type="datetime1">
              <a:rPr lang="en-US" smtClean="0"/>
              <a:t>2/28/23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D2CB2-C557-9440-8559-7A48AD3F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871B4-BD69-614D-8B67-F1803EBD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5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D5C3-0D0D-1243-A076-274D1547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4D8F13-46DF-1348-8357-6794704E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18160-B120-46EF-BBCC-557E8A031F6F}" type="datetime1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65BF1-335F-F149-BA85-926BA452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A06D9-7914-9647-9185-C489E608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7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CCB17-5F9B-1D42-9263-CD324B103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B573-E77B-476D-9ADB-041D9207F578}" type="datetime1">
              <a:rPr lang="en-US" smtClean="0"/>
              <a:t>2/28/23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268929-B63F-8D4A-9B9A-F37E68DE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D9AA-C5DF-1444-9904-4964B82B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4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96DD-1DF9-7745-A6A1-53970C78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3445-A25A-FC4B-8256-C739E7406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3B32E-DA48-BC4C-BD41-90613E6F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6A347-AA2A-8840-B2F8-0175D0386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99ED5-5F09-48ED-BFA6-16580D28B2AB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99ADC-06B9-804B-BA8E-B7BCE939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6CC69-CAD5-4F42-A5C9-47B61C50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8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A3FE-B3A1-A545-B64F-232F9EEF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2D567E-FDAA-9846-902D-D0FCBE92D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22D07-6931-6B44-A706-5EC188F34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3A607-3A52-7C4C-8044-49BFBC1F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7CFF9-C003-4063-814E-6962483B9614}" type="datetime1">
              <a:rPr lang="en-US" smtClean="0"/>
              <a:t>2/28/23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D53C2-9298-D149-B3F8-B6E8F97B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21719-A590-A045-851A-D94326DA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9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5A687-C26D-D640-A515-DDAFAFD0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7353D-50D9-8F4B-886B-D6A882609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7E027-033B-4D40-BDA9-094AE7DD3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0A75F-55A7-451C-97B2-5E637B616F0D}" type="datetime1">
              <a:rPr lang="en-US" smtClean="0"/>
              <a:t>2/28/23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219BE-D138-7F4E-BC77-921B10869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52CE2-CC52-AC40-8E90-DC449B18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31CAF-19B1-CA4D-B8FB-63676F924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mart-home-home-technology-2005993/" TargetMode="External"/><Relationship Id="rId7" Type="http://schemas.openxmlformats.org/officeDocument/2006/relationships/hyperlink" Target="https://ecampusontario.pressbooks.pub/microbio/chapter/10-4-bioremediation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://sciencepolicy.duke.edu/content/science-module-sensors-automated-vehicles" TargetMode="Externa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rust.sutd.edu.sg/itrust-labs_datasets/dataset_info/" TargetMode="External"/><Relationship Id="rId4" Type="http://schemas.openxmlformats.org/officeDocument/2006/relationships/hyperlink" Target="https://ecampusontario.pressbooks.pub/microbio/chapter/10-4-bioremedia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hyperlink" Target="https://www.kaggle.com/competitions/ieee-fraud-detection/data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angy.org/works/dgraph/dgraph_2022.pdf" TargetMode="External"/><Relationship Id="rId5" Type="http://schemas.openxmlformats.org/officeDocument/2006/relationships/hyperlink" Target="http://odds.cs.stonybrook.edu/yelpchi-dataset/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ellipticco/elliptic-data-se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unb.ca/cic/datasets/ids-2018.html" TargetMode="External"/><Relationship Id="rId4" Type="http://schemas.openxmlformats.org/officeDocument/2006/relationships/hyperlink" Target="https://research.unsw.edu.au/projects/unsw-nb15-datas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00" y="2858946"/>
            <a:ext cx="10515030" cy="206484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Temporal Graph Learning: </a:t>
            </a:r>
            <a:br>
              <a:rPr lang="en-US" sz="4800" dirty="0"/>
            </a:br>
            <a:r>
              <a:rPr lang="en-US" sz="4800" dirty="0"/>
              <a:t>Challenges and Recent Directions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1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FC8C0F-7544-4E8D-B152-F716407708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217" y="133360"/>
            <a:ext cx="3322823" cy="2017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D7BE9-5A08-9B45-90F5-881A2BB1137E}"/>
              </a:ext>
            </a:extLst>
          </p:cNvPr>
          <p:cNvSpPr txBox="1"/>
          <p:nvPr/>
        </p:nvSpPr>
        <p:spPr>
          <a:xfrm>
            <a:off x="0" y="1940573"/>
            <a:ext cx="7986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WSDM 2023 Machine Learning on Graphs Workshop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2C14E6-E9F6-5A4B-80FB-C51135DE618A}"/>
              </a:ext>
            </a:extLst>
          </p:cNvPr>
          <p:cNvSpPr txBox="1">
            <a:spLocks/>
          </p:cNvSpPr>
          <p:nvPr/>
        </p:nvSpPr>
        <p:spPr>
          <a:xfrm>
            <a:off x="6601641" y="3804021"/>
            <a:ext cx="5355771" cy="2724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defRPr>
            </a:lvl1pPr>
          </a:lstStyle>
          <a:p>
            <a:pPr algn="l"/>
            <a:r>
              <a:rPr lang="en-US" sz="2400" b="0" dirty="0">
                <a:latin typeface="Gill Sans" panose="020B0502020104020203" pitchFamily="34" charset="-79"/>
                <a:cs typeface="Gill Sans" panose="020B0502020104020203" pitchFamily="34" charset="-79"/>
              </a:rPr>
              <a:t>Bryan Hooi</a:t>
            </a:r>
          </a:p>
          <a:p>
            <a:pPr algn="l"/>
            <a:r>
              <a:rPr lang="en-US" sz="2400" b="0" dirty="0">
                <a:latin typeface="Gill Sans" panose="020B0502020104020203" pitchFamily="34" charset="-79"/>
                <a:cs typeface="Gill Sans" panose="020B0502020104020203" pitchFamily="34" charset="-79"/>
              </a:rPr>
              <a:t>Assistant Professor, School of Computing</a:t>
            </a:r>
          </a:p>
          <a:p>
            <a:pPr algn="l"/>
            <a:r>
              <a:rPr lang="en-US" sz="2400" b="0" dirty="0">
                <a:latin typeface="Gill Sans" panose="020B0502020104020203" pitchFamily="34" charset="-79"/>
                <a:cs typeface="Gill Sans" panose="020B0502020104020203" pitchFamily="34" charset="-79"/>
              </a:rPr>
              <a:t>National University of Singapore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9C33F-D39A-A948-8FD7-888C8CAD4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43700" cy="179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9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7BD99-C3C8-5248-9CDA-BA3C3053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62CF4-399A-BC47-8F51-3384F39F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Anomaly detection in sensor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83216-F52B-8B45-B340-46DA019C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3784B9-0ABC-B141-940E-EFAE3CC15FAD}"/>
              </a:ext>
            </a:extLst>
          </p:cNvPr>
          <p:cNvSpPr txBox="1">
            <a:spLocks/>
          </p:cNvSpPr>
          <p:nvPr/>
        </p:nvSpPr>
        <p:spPr>
          <a:xfrm>
            <a:off x="200025" y="5074249"/>
            <a:ext cx="10829925" cy="1102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Increasing need to monitor interconnected sensors against attacks. Sensors systems are a natural fit for temporal graphs, but are challenging (with complex</a:t>
            </a:r>
            <a:r>
              <a:rPr lang="en-US" sz="2400" b="1" dirty="0"/>
              <a:t> correlations</a:t>
            </a:r>
            <a:r>
              <a:rPr lang="en-US" sz="2400" dirty="0"/>
              <a:t> and </a:t>
            </a:r>
            <a:r>
              <a:rPr lang="en-US" sz="2400" b="1" dirty="0"/>
              <a:t>temporal patterns</a:t>
            </a:r>
            <a:r>
              <a:rPr lang="en-US" sz="2400" dirty="0"/>
              <a:t>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124276D-541A-6F4F-BE6D-A7DF45A1CE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6528" y="2295027"/>
            <a:ext cx="3618945" cy="255588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305F537-E65F-FF42-B1B3-57CBF983EA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85153" y="2295027"/>
            <a:ext cx="4046878" cy="255588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EE47212-892F-DD4C-9595-46A36FBD3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06063" y="2295027"/>
            <a:ext cx="3068513" cy="25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8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6767D3-4EE4-7E4C-ADEE-AD7EF1420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014" y="3372105"/>
            <a:ext cx="4811389" cy="2958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8A1E0-62F7-7747-850C-E9E7F380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Benchmarks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2926-E8F3-8E43-A04A-E48220FC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3" y="1600200"/>
            <a:ext cx="10814957" cy="4576764"/>
          </a:xfrm>
        </p:spPr>
        <p:txBody>
          <a:bodyPr/>
          <a:lstStyle/>
          <a:p>
            <a:r>
              <a:rPr lang="en-US" b="1" dirty="0"/>
              <a:t>Anomaly detection in sensor systems</a:t>
            </a:r>
          </a:p>
          <a:p>
            <a:pPr lvl="1"/>
            <a:r>
              <a:rPr lang="en-US" b="1" dirty="0"/>
              <a:t>Problem</a:t>
            </a:r>
            <a:r>
              <a:rPr lang="en-US" dirty="0"/>
              <a:t>: given multiple sensors collecting data over time, detect the time periods during which anomalous events happen</a:t>
            </a:r>
          </a:p>
          <a:p>
            <a:pPr lvl="1"/>
            <a:r>
              <a:rPr lang="en-US" b="1" dirty="0"/>
              <a:t>Public data</a:t>
            </a:r>
            <a:r>
              <a:rPr lang="en-US" dirty="0"/>
              <a:t>: </a:t>
            </a:r>
            <a:r>
              <a:rPr lang="en-US" dirty="0">
                <a:latin typeface="Courier" pitchFamily="2" charset="0"/>
              </a:rPr>
              <a:t>WADI</a:t>
            </a:r>
            <a:r>
              <a:rPr lang="en-US" dirty="0"/>
              <a:t>, </a:t>
            </a:r>
            <a:r>
              <a:rPr lang="en-US" dirty="0">
                <a:latin typeface="Courier" pitchFamily="2" charset="0"/>
              </a:rPr>
              <a:t>SMD</a:t>
            </a:r>
            <a:endParaRPr lang="en-US" b="1" dirty="0">
              <a:latin typeface="Courier" pitchFamily="2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94F70-C150-1049-B2EC-1807F5E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1486" y="6004550"/>
            <a:ext cx="2743200" cy="365125"/>
          </a:xfrm>
        </p:spPr>
        <p:txBody>
          <a:bodyPr/>
          <a:lstStyle/>
          <a:p>
            <a:fld id="{74231CAF-19B1-CA4D-B8FB-63676F9240CA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F1BD8-8770-9A4B-A576-EF82149343CD}"/>
              </a:ext>
            </a:extLst>
          </p:cNvPr>
          <p:cNvSpPr txBox="1"/>
          <p:nvPr/>
        </p:nvSpPr>
        <p:spPr>
          <a:xfrm>
            <a:off x="10407953" y="3492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79E3528-8CFB-5742-A309-8573860D888B}"/>
              </a:ext>
            </a:extLst>
          </p:cNvPr>
          <p:cNvSpPr txBox="1">
            <a:spLocks/>
          </p:cNvSpPr>
          <p:nvPr/>
        </p:nvSpPr>
        <p:spPr>
          <a:xfrm>
            <a:off x="10425215" y="4204705"/>
            <a:ext cx="1918758" cy="54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Complex correlations between sensors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B128F9E-2B44-DA48-A413-6D655A2E3000}"/>
              </a:ext>
            </a:extLst>
          </p:cNvPr>
          <p:cNvSpPr txBox="1">
            <a:spLocks/>
          </p:cNvSpPr>
          <p:nvPr/>
        </p:nvSpPr>
        <p:spPr>
          <a:xfrm>
            <a:off x="8474451" y="2982457"/>
            <a:ext cx="2879349" cy="54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Complex temporal patterns</a:t>
            </a: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17ECB3B-528B-5D42-9048-CA8137DC65F4}"/>
              </a:ext>
            </a:extLst>
          </p:cNvPr>
          <p:cNvSpPr/>
          <p:nvPr/>
        </p:nvSpPr>
        <p:spPr>
          <a:xfrm rot="16200000">
            <a:off x="9744643" y="2082511"/>
            <a:ext cx="138351" cy="2551175"/>
          </a:xfrm>
          <a:prstGeom prst="righ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594B01B-EF38-874B-845E-4F995DC7F5BE}"/>
              </a:ext>
            </a:extLst>
          </p:cNvPr>
          <p:cNvSpPr txBox="1">
            <a:spLocks/>
          </p:cNvSpPr>
          <p:nvPr/>
        </p:nvSpPr>
        <p:spPr>
          <a:xfrm>
            <a:off x="249165" y="6042255"/>
            <a:ext cx="6425393" cy="50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Sensors in a water treatment plant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EA12D63D-F04F-5C43-9107-DDDA2F70D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30812" y="3498128"/>
            <a:ext cx="3019295" cy="251488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84D20F-F944-9E48-9F89-1A0DA711F699}"/>
              </a:ext>
            </a:extLst>
          </p:cNvPr>
          <p:cNvCxnSpPr>
            <a:cxnSpLocks/>
          </p:cNvCxnSpPr>
          <p:nvPr/>
        </p:nvCxnSpPr>
        <p:spPr>
          <a:xfrm flipV="1">
            <a:off x="4834883" y="4441371"/>
            <a:ext cx="3033197" cy="261052"/>
          </a:xfrm>
          <a:prstGeom prst="line">
            <a:avLst/>
          </a:prstGeom>
          <a:ln w="381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4E10904-4432-5B44-961C-05D1652A670B}"/>
              </a:ext>
            </a:extLst>
          </p:cNvPr>
          <p:cNvCxnSpPr>
            <a:cxnSpLocks/>
          </p:cNvCxnSpPr>
          <p:nvPr/>
        </p:nvCxnSpPr>
        <p:spPr>
          <a:xfrm>
            <a:off x="4873711" y="5033924"/>
            <a:ext cx="2994369" cy="463605"/>
          </a:xfrm>
          <a:prstGeom prst="line">
            <a:avLst/>
          </a:prstGeom>
          <a:ln w="381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FBE9B3-A093-1240-94CA-E59896026C65}"/>
              </a:ext>
            </a:extLst>
          </p:cNvPr>
          <p:cNvSpPr txBox="1"/>
          <p:nvPr/>
        </p:nvSpPr>
        <p:spPr>
          <a:xfrm>
            <a:off x="145110" y="6549061"/>
            <a:ext cx="9709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WADI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0070C0"/>
                </a:solidFill>
                <a:latin typeface="Helvetica" pitchFamily="2" charset="0"/>
              </a:rPr>
              <a:t>(</a:t>
            </a:r>
            <a:r>
              <a:rPr lang="en-US" sz="1400" i="1" dirty="0">
                <a:solidFill>
                  <a:srgbClr val="0070C0"/>
                </a:solidFill>
                <a:latin typeface="Helvetica" pitchFamily="2" charset="0"/>
                <a:hlinkClick r:id="rId5"/>
              </a:rPr>
              <a:t>https://itrust.sutd.edu.sg/itrust-labs_datasets/dataset_info/</a:t>
            </a:r>
            <a:r>
              <a:rPr lang="en-US" sz="1400" i="1" dirty="0">
                <a:solidFill>
                  <a:srgbClr val="0070C0"/>
                </a:solidFill>
                <a:latin typeface="Helvetica" pitchFamily="2" charset="0"/>
              </a:rPr>
              <a:t>)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, </a:t>
            </a:r>
            <a:r>
              <a:rPr lang="en-US" sz="1400" dirty="0">
                <a:latin typeface="Courier" pitchFamily="2" charset="0"/>
              </a:rPr>
              <a:t>SMD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1400" i="1" dirty="0">
                <a:latin typeface="Helvetica" pitchFamily="2" charset="0"/>
              </a:rPr>
              <a:t>(</a:t>
            </a:r>
            <a:r>
              <a:rPr lang="en-US" sz="1400" i="1" dirty="0">
                <a:solidFill>
                  <a:srgbClr val="0070C0"/>
                </a:solidFill>
                <a:latin typeface="Helvetica" pitchFamily="2" charset="0"/>
              </a:rPr>
              <a:t>https://</a:t>
            </a:r>
            <a:r>
              <a:rPr lang="en-US" sz="1400" i="1" dirty="0" err="1">
                <a:solidFill>
                  <a:srgbClr val="0070C0"/>
                </a:solidFill>
                <a:latin typeface="Helvetica" pitchFamily="2" charset="0"/>
              </a:rPr>
              <a:t>github.com</a:t>
            </a:r>
            <a:r>
              <a:rPr lang="en-US" sz="1400" i="1" dirty="0">
                <a:solidFill>
                  <a:srgbClr val="0070C0"/>
                </a:solidFill>
                <a:latin typeface="Helvetica" pitchFamily="2" charset="0"/>
              </a:rPr>
              <a:t>/</a:t>
            </a:r>
            <a:r>
              <a:rPr lang="en-US" sz="1400" i="1" dirty="0" err="1">
                <a:solidFill>
                  <a:srgbClr val="0070C0"/>
                </a:solidFill>
                <a:latin typeface="Helvetica" pitchFamily="2" charset="0"/>
              </a:rPr>
              <a:t>NetManAIOps</a:t>
            </a:r>
            <a:r>
              <a:rPr lang="en-US" sz="1400" i="1" dirty="0">
                <a:solidFill>
                  <a:srgbClr val="0070C0"/>
                </a:solidFill>
                <a:latin typeface="Helvetica" pitchFamily="2" charset="0"/>
              </a:rPr>
              <a:t>/</a:t>
            </a:r>
            <a:r>
              <a:rPr lang="en-US" sz="1400" i="1" dirty="0" err="1">
                <a:solidFill>
                  <a:srgbClr val="0070C0"/>
                </a:solidFill>
                <a:latin typeface="Helvetica" pitchFamily="2" charset="0"/>
              </a:rPr>
              <a:t>OmniAnomaly</a:t>
            </a:r>
            <a:r>
              <a:rPr lang="en-US" sz="1400" i="1" dirty="0">
                <a:latin typeface="Helvetica" pitchFamily="2" charset="0"/>
              </a:rPr>
              <a:t>)</a:t>
            </a:r>
          </a:p>
          <a:p>
            <a:endParaRPr 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26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A97FDF-128E-A74D-AE04-3C53FCEF7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06" y="3308837"/>
            <a:ext cx="3983264" cy="3295742"/>
          </a:xfrm>
          <a:prstGeom prst="rect">
            <a:avLst/>
          </a:prstGeom>
        </p:spPr>
      </p:pic>
      <p:pic>
        <p:nvPicPr>
          <p:cNvPr id="27" name="Content Placeholder 18">
            <a:extLst>
              <a:ext uri="{FF2B5EF4-FFF2-40B4-BE49-F238E27FC236}">
                <a16:creationId xmlns:a16="http://schemas.microsoft.com/office/drawing/2014/main" id="{05E5B41F-200F-4348-8DDB-23CE93623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86" y="2898394"/>
            <a:ext cx="4962543" cy="3900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8A1E0-62F7-7747-850C-E9E7F380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Benchmarks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94F70-C150-1049-B2EC-1807F5E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12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DA9267-6A2A-3F41-92C1-3E7E8B4BE712}"/>
              </a:ext>
            </a:extLst>
          </p:cNvPr>
          <p:cNvSpPr txBox="1"/>
          <p:nvPr/>
        </p:nvSpPr>
        <p:spPr>
          <a:xfrm>
            <a:off x="4317729" y="6584660"/>
            <a:ext cx="787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Helvetica" pitchFamily="2" charset="0"/>
              </a:rPr>
              <a:t>Deng et al. "Graph neural network-based anomaly detection in multivariate time series." </a:t>
            </a:r>
            <a:r>
              <a:rPr lang="en-SG" sz="1400" i="1" dirty="0">
                <a:latin typeface="Helvetica" pitchFamily="2" charset="0"/>
              </a:rPr>
              <a:t>AAAI 21.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2926-E8F3-8E43-A04A-E48220FC9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Anomaly detection in sensor systems</a:t>
            </a:r>
          </a:p>
          <a:p>
            <a:pPr lvl="1"/>
            <a:r>
              <a:rPr lang="en-US" b="1" dirty="0"/>
              <a:t>Approach: </a:t>
            </a:r>
            <a:r>
              <a:rPr lang="en-US" dirty="0"/>
              <a:t>learn a graph of relationships between sensors; then use GNNs to model the data and detect deviations </a:t>
            </a:r>
            <a:r>
              <a:rPr lang="en-US"/>
              <a:t>from normality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8C5DE-7D43-524D-B7EA-F76A26EA1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522" y="3695942"/>
            <a:ext cx="3071529" cy="2605315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06D62B91-4E15-2141-A95A-EC27E6E62C65}"/>
              </a:ext>
            </a:extLst>
          </p:cNvPr>
          <p:cNvSpPr/>
          <p:nvPr/>
        </p:nvSpPr>
        <p:spPr>
          <a:xfrm>
            <a:off x="5230196" y="4593440"/>
            <a:ext cx="404798" cy="36326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589AD-B3CF-B14B-964E-4B139E1B78EB}"/>
              </a:ext>
            </a:extLst>
          </p:cNvPr>
          <p:cNvSpPr txBox="1"/>
          <p:nvPr/>
        </p:nvSpPr>
        <p:spPr>
          <a:xfrm>
            <a:off x="6548958" y="2952750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u="sng" dirty="0">
                <a:latin typeface="Helvetica" pitchFamily="2" charset="0"/>
              </a:rPr>
              <a:t>Case study: localizing an anomaly</a:t>
            </a:r>
            <a:endParaRPr lang="en-US" b="1" u="sng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1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A1E0-62F7-7747-850C-E9E7F380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Directions &amp;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94F70-C150-1049-B2EC-1807F5E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19B39-E6A2-FF4D-8893-4EFDE966C4FC}"/>
              </a:ext>
            </a:extLst>
          </p:cNvPr>
          <p:cNvSpPr/>
          <p:nvPr/>
        </p:nvSpPr>
        <p:spPr>
          <a:xfrm>
            <a:off x="654655" y="2999874"/>
            <a:ext cx="10882690" cy="1973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8DCD8E-917F-9C4F-B1A1-73EC0F8A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Better variety of tasks and benchmarks</a:t>
            </a:r>
          </a:p>
          <a:p>
            <a:pPr lvl="1"/>
            <a:r>
              <a:rPr lang="en-US" dirty="0"/>
              <a:t>Esp. those that involve learning more </a:t>
            </a:r>
            <a:r>
              <a:rPr lang="en-US" b="1" dirty="0"/>
              <a:t>complex</a:t>
            </a:r>
            <a:r>
              <a:rPr lang="en-US" dirty="0"/>
              <a:t> and </a:t>
            </a:r>
            <a:r>
              <a:rPr lang="en-US" b="1" dirty="0"/>
              <a:t>longer range </a:t>
            </a:r>
            <a:r>
              <a:rPr lang="en-US" dirty="0"/>
              <a:t>temporal or graphical patterns 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More powerful learning frameworks</a:t>
            </a:r>
            <a:r>
              <a:rPr lang="en-US" dirty="0"/>
              <a:t>: how to go beyond relatively shallow models (e.g. 1-2 layer RNN-based models)?</a:t>
            </a:r>
          </a:p>
          <a:p>
            <a:pPr lvl="1"/>
            <a:r>
              <a:rPr lang="en-US" dirty="0"/>
              <a:t>Solving this challenge requires </a:t>
            </a:r>
            <a:r>
              <a:rPr lang="en-US" b="1" dirty="0"/>
              <a:t>alleviating overfitting</a:t>
            </a:r>
            <a:r>
              <a:rPr lang="en-US" dirty="0"/>
              <a:t> of current TG models, e.g. through better data augmentation methods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2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845E-2296-1B4E-9D0C-D1296A9C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in Temporal Graph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C76DB-F0EA-6C41-8F1B-5F16E18A0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642938"/>
          </a:xfrm>
        </p:spPr>
        <p:txBody>
          <a:bodyPr/>
          <a:lstStyle/>
          <a:p>
            <a:r>
              <a:rPr lang="en-US" dirty="0"/>
              <a:t>High overfitting even for shallow TGNs (1 layer):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5ED9C-4E5B-CF45-A304-76BA67128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091060-6EC5-A943-8835-258384363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148404"/>
              </p:ext>
            </p:extLst>
          </p:nvPr>
        </p:nvGraphicFramePr>
        <p:xfrm>
          <a:off x="557212" y="3193656"/>
          <a:ext cx="11077575" cy="280852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90045">
                  <a:extLst>
                    <a:ext uri="{9D8B030D-6E8A-4147-A177-3AD203B41FA5}">
                      <a16:colId xmlns:a16="http://schemas.microsoft.com/office/drawing/2014/main" val="3651687475"/>
                    </a:ext>
                  </a:extLst>
                </a:gridCol>
                <a:gridCol w="2440985">
                  <a:extLst>
                    <a:ext uri="{9D8B030D-6E8A-4147-A177-3AD203B41FA5}">
                      <a16:colId xmlns:a16="http://schemas.microsoft.com/office/drawing/2014/main" val="2505967205"/>
                    </a:ext>
                  </a:extLst>
                </a:gridCol>
                <a:gridCol w="2215515">
                  <a:extLst>
                    <a:ext uri="{9D8B030D-6E8A-4147-A177-3AD203B41FA5}">
                      <a16:colId xmlns:a16="http://schemas.microsoft.com/office/drawing/2014/main" val="3072353986"/>
                    </a:ext>
                  </a:extLst>
                </a:gridCol>
                <a:gridCol w="2215515">
                  <a:extLst>
                    <a:ext uri="{9D8B030D-6E8A-4147-A177-3AD203B41FA5}">
                      <a16:colId xmlns:a16="http://schemas.microsoft.com/office/drawing/2014/main" val="2200284155"/>
                    </a:ext>
                  </a:extLst>
                </a:gridCol>
                <a:gridCol w="2215515">
                  <a:extLst>
                    <a:ext uri="{9D8B030D-6E8A-4147-A177-3AD203B41FA5}">
                      <a16:colId xmlns:a16="http://schemas.microsoft.com/office/drawing/2014/main" val="990278241"/>
                    </a:ext>
                  </a:extLst>
                </a:gridCol>
              </a:tblGrid>
              <a:tr h="821775">
                <a:tc>
                  <a:txBody>
                    <a:bodyPr/>
                    <a:lstStyle/>
                    <a:p>
                      <a:pPr algn="ctr" fontAlgn="b"/>
                      <a:endParaRPr lang="en-SG" sz="2500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5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MOOC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5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LastFM</a:t>
                      </a:r>
                      <a:endParaRPr lang="en-SG" sz="25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5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Reddit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5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Wikipedia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62107"/>
                  </a:ext>
                </a:extLst>
              </a:tr>
              <a:tr h="993377"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b="1" dirty="0">
                          <a:effectLst/>
                          <a:latin typeface="Helvetica" pitchFamily="2" charset="0"/>
                        </a:rPr>
                        <a:t>TGN (Train)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92.8 ± 0.6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88.3 ± 0.3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96.4 ± 0.3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94.8 ± 0.3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00741972"/>
                  </a:ext>
                </a:extLst>
              </a:tr>
              <a:tr h="993377"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b="1" dirty="0">
                          <a:effectLst/>
                          <a:latin typeface="Helvetica" pitchFamily="2" charset="0"/>
                        </a:rPr>
                        <a:t>TGN (Test)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81.4 ± 0.6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69.4 ± 0.2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92.6 ± 0.2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89.5 ± 0.4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66684"/>
                  </a:ext>
                </a:extLst>
              </a:tr>
            </a:tbl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24BE4D4D-177B-0248-853E-2E25131ABB73}"/>
              </a:ext>
            </a:extLst>
          </p:cNvPr>
          <p:cNvSpPr/>
          <p:nvPr/>
        </p:nvSpPr>
        <p:spPr>
          <a:xfrm>
            <a:off x="3653205" y="4658654"/>
            <a:ext cx="229291" cy="628650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B6601-8E08-2B4E-B5BD-3254F7A88257}"/>
              </a:ext>
            </a:extLst>
          </p:cNvPr>
          <p:cNvSpPr txBox="1"/>
          <p:nvPr/>
        </p:nvSpPr>
        <p:spPr>
          <a:xfrm>
            <a:off x="3896560" y="4753734"/>
            <a:ext cx="490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" pitchFamily="2" charset="0"/>
              </a:rPr>
              <a:t>Train-test gap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814B4D3-CD18-204C-8E1C-F5E73F9D56F3}"/>
              </a:ext>
            </a:extLst>
          </p:cNvPr>
          <p:cNvSpPr/>
          <p:nvPr/>
        </p:nvSpPr>
        <p:spPr>
          <a:xfrm>
            <a:off x="5905872" y="4658654"/>
            <a:ext cx="229291" cy="628650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D1FE8DF-ADE0-1D4D-92CD-6FB2270B6A19}"/>
              </a:ext>
            </a:extLst>
          </p:cNvPr>
          <p:cNvSpPr/>
          <p:nvPr/>
        </p:nvSpPr>
        <p:spPr>
          <a:xfrm>
            <a:off x="8201397" y="4658654"/>
            <a:ext cx="229291" cy="628650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B45FF51-6F78-8A46-AB84-4EA24486BF17}"/>
              </a:ext>
            </a:extLst>
          </p:cNvPr>
          <p:cNvSpPr/>
          <p:nvPr/>
        </p:nvSpPr>
        <p:spPr>
          <a:xfrm>
            <a:off x="10240904" y="4658654"/>
            <a:ext cx="229291" cy="628650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074517-7C2C-3245-8142-3120503F391A}"/>
              </a:ext>
            </a:extLst>
          </p:cNvPr>
          <p:cNvSpPr txBox="1">
            <a:spLocks/>
          </p:cNvSpPr>
          <p:nvPr/>
        </p:nvSpPr>
        <p:spPr>
          <a:xfrm>
            <a:off x="2236685" y="2396928"/>
            <a:ext cx="7291387" cy="64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Accuracy on </a:t>
            </a:r>
            <a:r>
              <a:rPr lang="en-US" sz="2400" b="1" u="sng" dirty="0" err="1"/>
              <a:t>transductive</a:t>
            </a:r>
            <a:r>
              <a:rPr lang="en-US" sz="2400" b="1" u="sng" dirty="0"/>
              <a:t> link prediction task</a:t>
            </a:r>
          </a:p>
        </p:txBody>
      </p:sp>
    </p:spTree>
    <p:extLst>
      <p:ext uri="{BB962C8B-B14F-4D97-AF65-F5344CB8AC3E}">
        <p14:creationId xmlns:p14="http://schemas.microsoft.com/office/powerpoint/2010/main" val="212502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40C1E0-FB71-8241-ADD9-3DC65A28B4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449" y="1533051"/>
            <a:ext cx="2035176" cy="1910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F8001E-8DA5-5B49-A41D-A3263AB35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499" y="1106240"/>
            <a:ext cx="3033713" cy="72866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70AEB5A6-A4A6-C14A-8B5B-836E0F8ABB32}"/>
              </a:ext>
            </a:extLst>
          </p:cNvPr>
          <p:cNvSpPr txBox="1">
            <a:spLocks/>
          </p:cNvSpPr>
          <p:nvPr/>
        </p:nvSpPr>
        <p:spPr>
          <a:xfrm>
            <a:off x="8039415" y="1122282"/>
            <a:ext cx="2190750" cy="728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u="sng" dirty="0"/>
              <a:t>Text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67DD8E99-1E96-2D4C-81F3-889DF244ABBF}"/>
              </a:ext>
            </a:extLst>
          </p:cNvPr>
          <p:cNvSpPr txBox="1">
            <a:spLocks/>
          </p:cNvSpPr>
          <p:nvPr/>
        </p:nvSpPr>
        <p:spPr>
          <a:xfrm>
            <a:off x="6151312" y="2872010"/>
            <a:ext cx="5557838" cy="736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movie was great!</a:t>
            </a:r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EF8004FA-0284-9643-92B2-D3E098DC234E}"/>
              </a:ext>
            </a:extLst>
          </p:cNvPr>
          <p:cNvSpPr txBox="1">
            <a:spLocks/>
          </p:cNvSpPr>
          <p:nvPr/>
        </p:nvSpPr>
        <p:spPr>
          <a:xfrm>
            <a:off x="6151312" y="4356323"/>
            <a:ext cx="5557838" cy="736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 movie was great!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46E79E-5FBE-A44F-898A-C41791B5AA93}"/>
              </a:ext>
            </a:extLst>
          </p:cNvPr>
          <p:cNvCxnSpPr>
            <a:cxnSpLocks/>
          </p:cNvCxnSpPr>
          <p:nvPr/>
        </p:nvCxnSpPr>
        <p:spPr>
          <a:xfrm flipH="1">
            <a:off x="6637089" y="3394294"/>
            <a:ext cx="1" cy="890589"/>
          </a:xfrm>
          <a:prstGeom prst="line">
            <a:avLst/>
          </a:prstGeom>
          <a:ln w="381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BF2C6C4-F62F-6545-A4F1-9638FD97BF78}"/>
              </a:ext>
            </a:extLst>
          </p:cNvPr>
          <p:cNvSpPr/>
          <p:nvPr/>
        </p:nvSpPr>
        <p:spPr>
          <a:xfrm>
            <a:off x="6165601" y="2870418"/>
            <a:ext cx="857250" cy="523875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BA37F9-43E7-864F-B822-1FE6A7AE3A6E}"/>
              </a:ext>
            </a:extLst>
          </p:cNvPr>
          <p:cNvSpPr/>
          <p:nvPr/>
        </p:nvSpPr>
        <p:spPr>
          <a:xfrm>
            <a:off x="6165601" y="4356323"/>
            <a:ext cx="1100136" cy="523875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  <a:ln w="222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E43CA8-B782-AE40-9A5B-BC45FE3BBE17}"/>
              </a:ext>
            </a:extLst>
          </p:cNvPr>
          <p:cNvSpPr txBox="1"/>
          <p:nvPr/>
        </p:nvSpPr>
        <p:spPr>
          <a:xfrm>
            <a:off x="211089" y="6413698"/>
            <a:ext cx="6840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 err="1">
                <a:latin typeface="Helvetica" pitchFamily="2" charset="0"/>
              </a:rPr>
              <a:t>Xie</a:t>
            </a:r>
            <a:r>
              <a:rPr lang="en-SG" sz="1400" dirty="0">
                <a:latin typeface="Helvetica" pitchFamily="2" charset="0"/>
              </a:rPr>
              <a:t>, et al. "Unsupervised data augmentation for consistency training." </a:t>
            </a:r>
            <a:r>
              <a:rPr lang="en-SG" sz="1400" i="1" dirty="0" err="1">
                <a:latin typeface="Helvetica" pitchFamily="2" charset="0"/>
              </a:rPr>
              <a:t>NeurIPS</a:t>
            </a:r>
            <a:r>
              <a:rPr lang="en-SG" sz="1400" i="1" dirty="0">
                <a:latin typeface="Helvetica" pitchFamily="2" charset="0"/>
              </a:rPr>
              <a:t> 2020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EFA53-7E19-514E-B364-FA107E0E97DA}"/>
              </a:ext>
            </a:extLst>
          </p:cNvPr>
          <p:cNvSpPr txBox="1"/>
          <p:nvPr/>
        </p:nvSpPr>
        <p:spPr>
          <a:xfrm>
            <a:off x="6679954" y="1824319"/>
            <a:ext cx="490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Helvetica" pitchFamily="2" charset="0"/>
              </a:rPr>
              <a:t>tf-idf</a:t>
            </a:r>
            <a:r>
              <a:rPr lang="en-US" sz="2400" dirty="0">
                <a:latin typeface="Helvetica" pitchFamily="2" charset="0"/>
              </a:rPr>
              <a:t> based word selection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D29F08-D840-AE4F-87ED-0A48E68580E6}"/>
              </a:ext>
            </a:extLst>
          </p:cNvPr>
          <p:cNvSpPr txBox="1"/>
          <p:nvPr/>
        </p:nvSpPr>
        <p:spPr>
          <a:xfrm>
            <a:off x="566738" y="5489305"/>
            <a:ext cx="10787062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Q</a:t>
            </a:r>
            <a:r>
              <a:rPr lang="en-US" sz="2400" dirty="0">
                <a:latin typeface="Helvetica" pitchFamily="2" charset="0"/>
              </a:rPr>
              <a:t>: How to augment temporal graphs, in a way that preserves the semantically important information?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F5B0AA-BBF5-2049-A92F-028A5F98F669}"/>
              </a:ext>
            </a:extLst>
          </p:cNvPr>
          <p:cNvSpPr txBox="1"/>
          <p:nvPr/>
        </p:nvSpPr>
        <p:spPr>
          <a:xfrm>
            <a:off x="5641188" y="2497029"/>
            <a:ext cx="229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elvetica" pitchFamily="2" charset="0"/>
              </a:rPr>
              <a:t>(uninformative)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27C980-E477-1342-B7FB-280C96A15CC5}"/>
              </a:ext>
            </a:extLst>
          </p:cNvPr>
          <p:cNvSpPr txBox="1"/>
          <p:nvPr/>
        </p:nvSpPr>
        <p:spPr>
          <a:xfrm>
            <a:off x="9520238" y="2491695"/>
            <a:ext cx="229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elvetica" pitchFamily="2" charset="0"/>
              </a:rPr>
              <a:t>(informative)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02E39EE-9C91-984E-B546-894F05BE12CF}"/>
              </a:ext>
            </a:extLst>
          </p:cNvPr>
          <p:cNvSpPr/>
          <p:nvPr/>
        </p:nvSpPr>
        <p:spPr>
          <a:xfrm rot="16200000">
            <a:off x="8273265" y="-236419"/>
            <a:ext cx="169850" cy="5229227"/>
          </a:xfrm>
          <a:prstGeom prst="rightBrac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7D6519-AA82-994B-8F3B-4198CE410694}"/>
              </a:ext>
            </a:extLst>
          </p:cNvPr>
          <p:cNvSpPr/>
          <p:nvPr/>
        </p:nvSpPr>
        <p:spPr>
          <a:xfrm>
            <a:off x="1565029" y="1628416"/>
            <a:ext cx="1866793" cy="163180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7F4D66-B2E4-9E4E-A17D-FDF53579A8AF}"/>
              </a:ext>
            </a:extLst>
          </p:cNvPr>
          <p:cNvCxnSpPr>
            <a:cxnSpLocks/>
          </p:cNvCxnSpPr>
          <p:nvPr/>
        </p:nvCxnSpPr>
        <p:spPr>
          <a:xfrm flipH="1">
            <a:off x="2560981" y="3455641"/>
            <a:ext cx="1" cy="360000"/>
          </a:xfrm>
          <a:prstGeom prst="line">
            <a:avLst/>
          </a:prstGeom>
          <a:ln w="381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358B7AC-D521-AD48-815F-B35027B08E0C}"/>
              </a:ext>
            </a:extLst>
          </p:cNvPr>
          <p:cNvSpPr txBox="1"/>
          <p:nvPr/>
        </p:nvSpPr>
        <p:spPr>
          <a:xfrm>
            <a:off x="5641188" y="3567627"/>
            <a:ext cx="229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elvetica" pitchFamily="2" charset="0"/>
              </a:rPr>
              <a:t>replace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423C63-0C7B-1842-A4BF-812273C0DFC3}"/>
              </a:ext>
            </a:extLst>
          </p:cNvPr>
          <p:cNvSpPr txBox="1"/>
          <p:nvPr/>
        </p:nvSpPr>
        <p:spPr>
          <a:xfrm>
            <a:off x="1831221" y="3430088"/>
            <a:ext cx="720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elvetica" pitchFamily="2" charset="0"/>
              </a:rPr>
              <a:t>crop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73D28-60DF-4E4C-A226-947C3FDB31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076" y="3807814"/>
            <a:ext cx="1815293" cy="15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D3463-E8D3-6C46-892D-A925B8B3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Locality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24D3-D0B4-B64E-AB3B-92DF305F4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Temporal Locality</a:t>
            </a:r>
            <a:r>
              <a:rPr lang="en-US" sz="2800" dirty="0"/>
              <a:t>: more recent edges are more informative </a:t>
            </a:r>
            <a:r>
              <a:rPr lang="en-US" sz="2800" dirty="0">
                <a:solidFill>
                  <a:srgbClr val="0070C0"/>
                </a:solidFill>
              </a:rPr>
              <a:t>for a given target prediction</a:t>
            </a:r>
          </a:p>
          <a:p>
            <a:r>
              <a:rPr lang="en-US" sz="2800" b="1" dirty="0"/>
              <a:t>Spatial Locality</a:t>
            </a:r>
            <a:r>
              <a:rPr lang="en-US" sz="2800" dirty="0"/>
              <a:t>: information nearby along the graph is more informative </a:t>
            </a:r>
            <a:r>
              <a:rPr lang="en-US" sz="2800" dirty="0">
                <a:solidFill>
                  <a:srgbClr val="0070C0"/>
                </a:solidFill>
              </a:rPr>
              <a:t>for a given target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0E84-3D82-2C43-8616-B89FBC4A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606CB-56EF-344C-8A30-5D488EA9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8582"/>
            <a:ext cx="12014200" cy="2463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FD24E3-B924-494F-9BBF-D5EF35D58727}"/>
              </a:ext>
            </a:extLst>
          </p:cNvPr>
          <p:cNvSpPr/>
          <p:nvPr/>
        </p:nvSpPr>
        <p:spPr>
          <a:xfrm>
            <a:off x="6927600" y="4199466"/>
            <a:ext cx="1539065" cy="359661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  <a:ln w="412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7534B-DACA-E34D-A4CE-15734382B96E}"/>
              </a:ext>
            </a:extLst>
          </p:cNvPr>
          <p:cNvSpPr/>
          <p:nvPr/>
        </p:nvSpPr>
        <p:spPr>
          <a:xfrm>
            <a:off x="10297334" y="4216399"/>
            <a:ext cx="1539065" cy="359661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  <a:ln w="412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4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D3463-E8D3-6C46-892D-A925B8B3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D24D3-D0B4-B64E-AB3B-92DF305F4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0200"/>
            <a:ext cx="10998199" cy="4576764"/>
          </a:xfrm>
        </p:spPr>
        <p:txBody>
          <a:bodyPr>
            <a:normAutofit/>
          </a:bodyPr>
          <a:lstStyle/>
          <a:p>
            <a:r>
              <a:rPr lang="en-US" sz="2800" b="1" dirty="0"/>
              <a:t>Adaptive augmentation</a:t>
            </a:r>
            <a:r>
              <a:rPr lang="en-US" sz="2800" dirty="0"/>
              <a:t>: means applying different augmentation magnitudes </a:t>
            </a:r>
            <a:r>
              <a:rPr lang="en-US" sz="2800" dirty="0">
                <a:solidFill>
                  <a:srgbClr val="0070C0"/>
                </a:solidFill>
              </a:rPr>
              <a:t>depending on </a:t>
            </a:r>
            <a:r>
              <a:rPr lang="en-US" dirty="0">
                <a:solidFill>
                  <a:srgbClr val="0070C0"/>
                </a:solidFill>
              </a:rPr>
              <a:t>the given target </a:t>
            </a:r>
            <a:r>
              <a:rPr lang="en-US" sz="2800" dirty="0">
                <a:solidFill>
                  <a:srgbClr val="0070C0"/>
                </a:solidFill>
              </a:rPr>
              <a:t>prediction</a:t>
            </a:r>
          </a:p>
          <a:p>
            <a:pPr lvl="1"/>
            <a:r>
              <a:rPr lang="en-US" dirty="0"/>
              <a:t>This allows us to preserve spatially / temporally local information, by applying a lower augmentation magnitude to such information</a:t>
            </a:r>
          </a:p>
          <a:p>
            <a:r>
              <a:rPr lang="en-US" sz="2800" b="1" dirty="0"/>
              <a:t>Main </a:t>
            </a:r>
            <a:r>
              <a:rPr lang="en-US" b="1" dirty="0"/>
              <a:t>difficulty</a:t>
            </a:r>
            <a:r>
              <a:rPr lang="en-US" dirty="0"/>
              <a:t>: in TGNs, we compute all dynamic node embeddings in a single forward pass; so, how can we apply different augmentations for different predictions, i.e. </a:t>
            </a:r>
            <a:r>
              <a:rPr lang="en-US" dirty="0">
                <a:solidFill>
                  <a:srgbClr val="0070C0"/>
                </a:solidFill>
              </a:rPr>
              <a:t>adaptivity</a:t>
            </a:r>
            <a:r>
              <a:rPr lang="en-US" dirty="0"/>
              <a:t>?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0E84-3D82-2C43-8616-B89FBC4A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563"/>
            <a:ext cx="2743200" cy="365125"/>
          </a:xfrm>
        </p:spPr>
        <p:txBody>
          <a:bodyPr/>
          <a:lstStyle/>
          <a:p>
            <a:fld id="{74231CAF-19B1-CA4D-B8FB-63676F9240C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B5CF4-7D46-FF4B-BB5F-4D430FAB7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4200"/>
            <a:ext cx="12014200" cy="246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8F6C0-AC41-0444-A2E8-B76A3CA8D5FD}"/>
              </a:ext>
            </a:extLst>
          </p:cNvPr>
          <p:cNvSpPr/>
          <p:nvPr/>
        </p:nvSpPr>
        <p:spPr>
          <a:xfrm>
            <a:off x="6927600" y="4705084"/>
            <a:ext cx="1539065" cy="359661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  <a:ln w="412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994F6-D8B8-984F-BF11-9DBA711882DA}"/>
              </a:ext>
            </a:extLst>
          </p:cNvPr>
          <p:cNvSpPr/>
          <p:nvPr/>
        </p:nvSpPr>
        <p:spPr>
          <a:xfrm>
            <a:off x="10297334" y="4722017"/>
            <a:ext cx="1539065" cy="359661"/>
          </a:xfrm>
          <a:prstGeom prst="rect">
            <a:avLst/>
          </a:prstGeom>
          <a:solidFill>
            <a:schemeClr val="accent1">
              <a:lumMod val="20000"/>
              <a:lumOff val="80000"/>
              <a:alpha val="34000"/>
            </a:schemeClr>
          </a:solidFill>
          <a:ln w="412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04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</a:t>
            </a:r>
            <a:r>
              <a:rPr lang="en-US" dirty="0"/>
              <a:t>: Memory Tower for Adaptive Data Augmentation on Temporal Graphs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4C39FF-C8B7-1A4B-AF32-244B68E3D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Main idea</a:t>
            </a:r>
            <a:r>
              <a:rPr lang="en-US" dirty="0"/>
              <a:t>: generate a “tower” of differently augmented graphs, with lower magnitude augmentations applied to upper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图片 4" descr="图形用户界面, 图示&#10;&#10;描述已自动生成">
            <a:extLst>
              <a:ext uri="{FF2B5EF4-FFF2-40B4-BE49-F238E27FC236}">
                <a16:creationId xmlns:a16="http://schemas.microsoft.com/office/drawing/2014/main" id="{10D7F54C-2E11-4942-89B2-412CF19D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" y="3696865"/>
            <a:ext cx="12042951" cy="26594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F1767C-9B30-7B48-AEDC-D0E5E8BD0F70}"/>
              </a:ext>
            </a:extLst>
          </p:cNvPr>
          <p:cNvSpPr/>
          <p:nvPr/>
        </p:nvSpPr>
        <p:spPr>
          <a:xfrm>
            <a:off x="33866" y="3696865"/>
            <a:ext cx="2675467" cy="2864376"/>
          </a:xfrm>
          <a:prstGeom prst="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C9925-695E-8B4F-85D5-13A015FD2579}"/>
              </a:ext>
            </a:extLst>
          </p:cNvPr>
          <p:cNvSpPr txBox="1"/>
          <p:nvPr/>
        </p:nvSpPr>
        <p:spPr>
          <a:xfrm>
            <a:off x="5560212" y="6593084"/>
            <a:ext cx="651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Helvetica" pitchFamily="2" charset="0"/>
              </a:rPr>
              <a:t>Wang, et al. "Adaptive Data Augmentation on Temporal Graphs." </a:t>
            </a:r>
            <a:r>
              <a:rPr lang="en-SG" sz="1400" i="1" dirty="0" err="1">
                <a:latin typeface="Helvetica" pitchFamily="2" charset="0"/>
              </a:rPr>
              <a:t>NeurIPS</a:t>
            </a:r>
            <a:r>
              <a:rPr lang="en-SG" sz="1400" i="1" dirty="0">
                <a:latin typeface="Helvetica" pitchFamily="2" charset="0"/>
              </a:rPr>
              <a:t> 2021</a:t>
            </a:r>
            <a:endParaRPr 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591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</a:t>
            </a:r>
            <a:r>
              <a:rPr lang="en-US" dirty="0"/>
              <a:t>: Memory Tower for Adaptive Data Augmentation on Temporal Graphs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4C39FF-C8B7-1A4B-AF32-244B68E3D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Main idea</a:t>
            </a:r>
            <a:r>
              <a:rPr lang="en-US" dirty="0"/>
              <a:t>: generate a “tower” of differently augmented graphs, with lower magnitude augmentations applied to upper layers</a:t>
            </a:r>
          </a:p>
          <a:p>
            <a:pPr lvl="1"/>
            <a:r>
              <a:rPr lang="en-US" dirty="0"/>
              <a:t>TG model is applied to each layer with weight sharing. Predictions are made only at the top level</a:t>
            </a:r>
          </a:p>
          <a:p>
            <a:pPr lvl="1"/>
            <a:r>
              <a:rPr lang="en-US" dirty="0"/>
              <a:t>At bottom layer: TG model is applied normally (on augmented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图片 4" descr="图形用户界面, 图示&#10;&#10;描述已自动生成">
            <a:extLst>
              <a:ext uri="{FF2B5EF4-FFF2-40B4-BE49-F238E27FC236}">
                <a16:creationId xmlns:a16="http://schemas.microsoft.com/office/drawing/2014/main" id="{10D7F54C-2E11-4942-89B2-412CF19D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" y="3696865"/>
            <a:ext cx="12042951" cy="26594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F1767C-9B30-7B48-AEDC-D0E5E8BD0F70}"/>
              </a:ext>
            </a:extLst>
          </p:cNvPr>
          <p:cNvSpPr/>
          <p:nvPr/>
        </p:nvSpPr>
        <p:spPr>
          <a:xfrm>
            <a:off x="1896534" y="3572933"/>
            <a:ext cx="5991050" cy="2997833"/>
          </a:xfrm>
          <a:prstGeom prst="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6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A9E4-00F5-FF40-BF26-4BD21BB2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Graphs are Temporal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4BB4-CA94-AF43-B2F9-6648F419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edges often indicate </a:t>
            </a:r>
            <a:r>
              <a:rPr lang="en-US" b="1" dirty="0"/>
              <a:t>interactions </a:t>
            </a:r>
            <a:r>
              <a:rPr lang="en-US" dirty="0"/>
              <a:t>of various kinds, which often happen at a particular time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DD92D-24CE-E140-BC4A-7C0ACF24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231CAF-19B1-CA4D-B8FB-63676F9240CA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08A21-8C09-6B43-AF45-A1B6A82F52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50" y="3427513"/>
            <a:ext cx="676910" cy="676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DFEA9-C6D1-DB41-92EB-DB7681A1E3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50" y="4642903"/>
            <a:ext cx="676910" cy="676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EDC1A-6CC4-B745-B546-1BEBE59525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430" y="3505776"/>
            <a:ext cx="494030" cy="4940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AECB4-3F09-A644-9DA9-0576A668BC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430" y="4721166"/>
            <a:ext cx="494030" cy="49403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9D9E55-EFD9-734D-BCE1-51E391CE890F}"/>
              </a:ext>
            </a:extLst>
          </p:cNvPr>
          <p:cNvCxnSpPr/>
          <p:nvPr/>
        </p:nvCxnSpPr>
        <p:spPr>
          <a:xfrm>
            <a:off x="1090660" y="3759776"/>
            <a:ext cx="1588770" cy="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DEFF3E-389A-414B-8116-3F86E1D07A0B}"/>
              </a:ext>
            </a:extLst>
          </p:cNvPr>
          <p:cNvCxnSpPr>
            <a:cxnSpLocks/>
          </p:cNvCxnSpPr>
          <p:nvPr/>
        </p:nvCxnSpPr>
        <p:spPr>
          <a:xfrm>
            <a:off x="1090660" y="3866456"/>
            <a:ext cx="1588770" cy="1078865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280969-EA5E-4D4B-BD91-87F2794CE9B8}"/>
              </a:ext>
            </a:extLst>
          </p:cNvPr>
          <p:cNvCxnSpPr/>
          <p:nvPr/>
        </p:nvCxnSpPr>
        <p:spPr>
          <a:xfrm>
            <a:off x="1083040" y="5029141"/>
            <a:ext cx="1588770" cy="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36E6E32-834E-F94A-9973-BAD6DA44912D}"/>
              </a:ext>
            </a:extLst>
          </p:cNvPr>
          <p:cNvSpPr txBox="1"/>
          <p:nvPr/>
        </p:nvSpPr>
        <p:spPr>
          <a:xfrm>
            <a:off x="1319439" y="504176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2020/01/06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0FD28D-B38D-6E47-ABEC-01B38E0F8A34}"/>
              </a:ext>
            </a:extLst>
          </p:cNvPr>
          <p:cNvSpPr txBox="1"/>
          <p:nvPr/>
        </p:nvSpPr>
        <p:spPr>
          <a:xfrm>
            <a:off x="1319439" y="344269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2020/01/05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98E0F-F141-A84D-AEDB-3AE8EA9A834A}"/>
              </a:ext>
            </a:extLst>
          </p:cNvPr>
          <p:cNvSpPr txBox="1"/>
          <p:nvPr/>
        </p:nvSpPr>
        <p:spPr>
          <a:xfrm>
            <a:off x="178800" y="5876926"/>
            <a:ext cx="3360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Examples</a:t>
            </a:r>
            <a:r>
              <a:rPr lang="en-US" dirty="0">
                <a:latin typeface="Helvetica" pitchFamily="2" charset="0"/>
              </a:rPr>
              <a:t>: misinformation / fraud / intrusion detection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AB44B-F582-6B46-953F-53AEA8B29D52}"/>
              </a:ext>
            </a:extLst>
          </p:cNvPr>
          <p:cNvSpPr txBox="1"/>
          <p:nvPr/>
        </p:nvSpPr>
        <p:spPr>
          <a:xfrm>
            <a:off x="422053" y="3046712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</a:rPr>
              <a:t>Users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2FEBBB-C19B-B24D-AAF6-F0013E7002B3}"/>
              </a:ext>
            </a:extLst>
          </p:cNvPr>
          <p:cNvSpPr txBox="1"/>
          <p:nvPr/>
        </p:nvSpPr>
        <p:spPr>
          <a:xfrm>
            <a:off x="1517660" y="2960856"/>
            <a:ext cx="281757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" pitchFamily="2" charset="0"/>
              </a:rPr>
              <a:t>Items</a:t>
            </a:r>
            <a:r>
              <a:rPr lang="en-US" sz="1600" dirty="0">
                <a:latin typeface="Helvetica" pitchFamily="2" charset="0"/>
              </a:rPr>
              <a:t> </a:t>
            </a:r>
            <a:br>
              <a:rPr lang="en-US" sz="1600" dirty="0">
                <a:latin typeface="Helvetica" pitchFamily="2" charset="0"/>
              </a:rPr>
            </a:br>
            <a:r>
              <a:rPr lang="en-US" sz="1300" dirty="0">
                <a:latin typeface="Helvetica" pitchFamily="2" charset="0"/>
              </a:rPr>
              <a:t>(news, products, etc.)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150E06-2C7F-9541-AA9B-6FABA6ED84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253" y="3444147"/>
            <a:ext cx="676910" cy="6769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ACCDDE-61BC-C74B-B8B2-C9A09AE10B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253" y="4659537"/>
            <a:ext cx="676910" cy="6769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B84E31-8AB0-384C-ADE2-FFE9AED40A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386" y="3986843"/>
            <a:ext cx="676910" cy="67691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AB135-57E9-EA4D-81AF-9C6A5AFE12B4}"/>
              </a:ext>
            </a:extLst>
          </p:cNvPr>
          <p:cNvCxnSpPr>
            <a:cxnSpLocks/>
          </p:cNvCxnSpPr>
          <p:nvPr/>
        </p:nvCxnSpPr>
        <p:spPr>
          <a:xfrm>
            <a:off x="5105382" y="3869016"/>
            <a:ext cx="1713004" cy="305641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6660E2-37CC-D947-8C65-184DA2EB6C22}"/>
              </a:ext>
            </a:extLst>
          </p:cNvPr>
          <p:cNvCxnSpPr>
            <a:cxnSpLocks/>
          </p:cNvCxnSpPr>
          <p:nvPr/>
        </p:nvCxnSpPr>
        <p:spPr>
          <a:xfrm flipV="1">
            <a:off x="5097762" y="4556039"/>
            <a:ext cx="1818742" cy="475662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B761A6-DEDC-6743-BD9A-A42F6D6AFA38}"/>
              </a:ext>
            </a:extLst>
          </p:cNvPr>
          <p:cNvSpPr txBox="1"/>
          <p:nvPr/>
        </p:nvSpPr>
        <p:spPr>
          <a:xfrm>
            <a:off x="4326923" y="5874927"/>
            <a:ext cx="3360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Examples</a:t>
            </a:r>
            <a:r>
              <a:rPr lang="en-US" dirty="0">
                <a:latin typeface="Helvetica" pitchFamily="2" charset="0"/>
              </a:rPr>
              <a:t>: social / citation / interaction / financial networks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3464E0-DD2A-DA44-A5E6-CB7F5D00E564}"/>
              </a:ext>
            </a:extLst>
          </p:cNvPr>
          <p:cNvSpPr txBox="1"/>
          <p:nvPr/>
        </p:nvSpPr>
        <p:spPr>
          <a:xfrm>
            <a:off x="6952120" y="3646829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Users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AD9946-F498-564F-90DA-B35BCCFD395D}"/>
              </a:ext>
            </a:extLst>
          </p:cNvPr>
          <p:cNvSpPr txBox="1"/>
          <p:nvPr/>
        </p:nvSpPr>
        <p:spPr>
          <a:xfrm>
            <a:off x="10343242" y="4687680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Sensors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C85956-2F7F-D043-AEB9-117F02476DA9}"/>
              </a:ext>
            </a:extLst>
          </p:cNvPr>
          <p:cNvSpPr txBox="1"/>
          <p:nvPr/>
        </p:nvSpPr>
        <p:spPr>
          <a:xfrm>
            <a:off x="8183494" y="5715299"/>
            <a:ext cx="3360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Examples</a:t>
            </a:r>
            <a:r>
              <a:rPr lang="en-US" dirty="0">
                <a:latin typeface="Helvetica" pitchFamily="2" charset="0"/>
              </a:rPr>
              <a:t>: medical / environmental / industrial sensor networks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47CDCCE-23AF-5445-B4FE-4C6C6C10AC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2369" y="3765274"/>
            <a:ext cx="488415" cy="4884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B800F67-024B-9B4E-9645-A064570193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0596" y="3760470"/>
            <a:ext cx="488415" cy="48841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447E905-864F-C748-A7FC-CD1D887D848D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9474027" y="4004678"/>
            <a:ext cx="1216569" cy="0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525D32F-8FF1-A447-B553-7A0E91B2F4F9}"/>
              </a:ext>
            </a:extLst>
          </p:cNvPr>
          <p:cNvCxnSpPr>
            <a:cxnSpLocks/>
          </p:cNvCxnSpPr>
          <p:nvPr/>
        </p:nvCxnSpPr>
        <p:spPr>
          <a:xfrm>
            <a:off x="9408917" y="4172370"/>
            <a:ext cx="675041" cy="870087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98E1AE71-FE0C-064D-8A48-F231031EA5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9833" y="4939803"/>
            <a:ext cx="488415" cy="488415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9885143-8C63-2D49-AA28-A3A1706C543A}"/>
              </a:ext>
            </a:extLst>
          </p:cNvPr>
          <p:cNvGrpSpPr/>
          <p:nvPr/>
        </p:nvGrpSpPr>
        <p:grpSpPr>
          <a:xfrm>
            <a:off x="8641126" y="4722640"/>
            <a:ext cx="1356396" cy="911292"/>
            <a:chOff x="8976792" y="4722640"/>
            <a:chExt cx="1356396" cy="91129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CDDFEE1-85A6-9D49-98D4-6FE83DDACA22}"/>
                </a:ext>
              </a:extLst>
            </p:cNvPr>
            <p:cNvCxnSpPr>
              <a:cxnSpLocks/>
            </p:cNvCxnSpPr>
            <p:nvPr/>
          </p:nvCxnSpPr>
          <p:spPr>
            <a:xfrm>
              <a:off x="9105830" y="4939803"/>
              <a:ext cx="0" cy="391778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5C6F440-8B0A-9E4F-88F2-3FE8142BA797}"/>
                </a:ext>
              </a:extLst>
            </p:cNvPr>
            <p:cNvCxnSpPr>
              <a:cxnSpLocks/>
            </p:cNvCxnSpPr>
            <p:nvPr/>
          </p:nvCxnSpPr>
          <p:spPr>
            <a:xfrm>
              <a:off x="9100736" y="5331937"/>
              <a:ext cx="1093610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E170D17-36FD-FE47-A390-EE7E4CEE51DB}"/>
                </a:ext>
              </a:extLst>
            </p:cNvPr>
            <p:cNvSpPr/>
            <p:nvPr/>
          </p:nvSpPr>
          <p:spPr>
            <a:xfrm>
              <a:off x="9103807" y="5004079"/>
              <a:ext cx="869182" cy="251209"/>
            </a:xfrm>
            <a:custGeom>
              <a:avLst/>
              <a:gdLst>
                <a:gd name="connsiteX0" fmla="*/ 0 w 869182"/>
                <a:gd name="connsiteY0" fmla="*/ 251209 h 251209"/>
                <a:gd name="connsiteX1" fmla="*/ 211015 w 869182"/>
                <a:gd name="connsiteY1" fmla="*/ 145701 h 251209"/>
                <a:gd name="connsiteX2" fmla="*/ 437103 w 869182"/>
                <a:gd name="connsiteY2" fmla="*/ 211016 h 251209"/>
                <a:gd name="connsiteX3" fmla="*/ 653142 w 869182"/>
                <a:gd name="connsiteY3" fmla="*/ 0 h 251209"/>
                <a:gd name="connsiteX4" fmla="*/ 869182 w 869182"/>
                <a:gd name="connsiteY4" fmla="*/ 140677 h 25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182" h="251209">
                  <a:moveTo>
                    <a:pt x="0" y="251209"/>
                  </a:moveTo>
                  <a:lnTo>
                    <a:pt x="211015" y="145701"/>
                  </a:lnTo>
                  <a:lnTo>
                    <a:pt x="437103" y="211016"/>
                  </a:lnTo>
                  <a:lnTo>
                    <a:pt x="653142" y="0"/>
                  </a:lnTo>
                  <a:lnTo>
                    <a:pt x="869182" y="140677"/>
                  </a:lnTo>
                </a:path>
              </a:pathLst>
            </a:custGeom>
            <a:noFill/>
            <a:ln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D6D1E0-32C8-0A4A-962B-61371A7D5F5F}"/>
                </a:ext>
              </a:extLst>
            </p:cNvPr>
            <p:cNvSpPr txBox="1"/>
            <p:nvPr/>
          </p:nvSpPr>
          <p:spPr>
            <a:xfrm>
              <a:off x="9858378" y="5356933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time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B05182-1CC6-494E-BB99-BBECF02AB206}"/>
                </a:ext>
              </a:extLst>
            </p:cNvPr>
            <p:cNvSpPr txBox="1"/>
            <p:nvPr/>
          </p:nvSpPr>
          <p:spPr>
            <a:xfrm>
              <a:off x="8976792" y="4722640"/>
              <a:ext cx="550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value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193688D-DAC7-4B4E-AD7A-65E16DB00C40}"/>
              </a:ext>
            </a:extLst>
          </p:cNvPr>
          <p:cNvGrpSpPr/>
          <p:nvPr/>
        </p:nvGrpSpPr>
        <p:grpSpPr>
          <a:xfrm>
            <a:off x="8562086" y="3080300"/>
            <a:ext cx="1356396" cy="911292"/>
            <a:chOff x="8976792" y="4722640"/>
            <a:chExt cx="1356396" cy="91129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07A092F-F4D6-5948-82B0-9E6D65812DF2}"/>
                </a:ext>
              </a:extLst>
            </p:cNvPr>
            <p:cNvCxnSpPr>
              <a:cxnSpLocks/>
            </p:cNvCxnSpPr>
            <p:nvPr/>
          </p:nvCxnSpPr>
          <p:spPr>
            <a:xfrm>
              <a:off x="9105830" y="4939803"/>
              <a:ext cx="0" cy="391778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949BEAF-16C6-4842-B88C-2E974DF2F992}"/>
                </a:ext>
              </a:extLst>
            </p:cNvPr>
            <p:cNvCxnSpPr>
              <a:cxnSpLocks/>
            </p:cNvCxnSpPr>
            <p:nvPr/>
          </p:nvCxnSpPr>
          <p:spPr>
            <a:xfrm>
              <a:off x="9100736" y="5331937"/>
              <a:ext cx="1093610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32B8667-A89F-8946-AB2E-CFA87CBE4A73}"/>
                </a:ext>
              </a:extLst>
            </p:cNvPr>
            <p:cNvSpPr/>
            <p:nvPr/>
          </p:nvSpPr>
          <p:spPr>
            <a:xfrm flipH="1">
              <a:off x="9123847" y="5012973"/>
              <a:ext cx="858037" cy="236531"/>
            </a:xfrm>
            <a:custGeom>
              <a:avLst/>
              <a:gdLst>
                <a:gd name="connsiteX0" fmla="*/ 0 w 869182"/>
                <a:gd name="connsiteY0" fmla="*/ 251209 h 251209"/>
                <a:gd name="connsiteX1" fmla="*/ 211015 w 869182"/>
                <a:gd name="connsiteY1" fmla="*/ 145701 h 251209"/>
                <a:gd name="connsiteX2" fmla="*/ 437103 w 869182"/>
                <a:gd name="connsiteY2" fmla="*/ 211016 h 251209"/>
                <a:gd name="connsiteX3" fmla="*/ 653142 w 869182"/>
                <a:gd name="connsiteY3" fmla="*/ 0 h 251209"/>
                <a:gd name="connsiteX4" fmla="*/ 869182 w 869182"/>
                <a:gd name="connsiteY4" fmla="*/ 140677 h 25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182" h="251209">
                  <a:moveTo>
                    <a:pt x="0" y="251209"/>
                  </a:moveTo>
                  <a:lnTo>
                    <a:pt x="211015" y="145701"/>
                  </a:lnTo>
                  <a:lnTo>
                    <a:pt x="437103" y="211016"/>
                  </a:lnTo>
                  <a:lnTo>
                    <a:pt x="653142" y="0"/>
                  </a:lnTo>
                  <a:lnTo>
                    <a:pt x="869182" y="140677"/>
                  </a:lnTo>
                </a:path>
              </a:pathLst>
            </a:custGeom>
            <a:noFill/>
            <a:ln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A0FE43-0EE5-AC4B-BD4F-021BEFDD0BFC}"/>
                </a:ext>
              </a:extLst>
            </p:cNvPr>
            <p:cNvSpPr txBox="1"/>
            <p:nvPr/>
          </p:nvSpPr>
          <p:spPr>
            <a:xfrm>
              <a:off x="9858378" y="5356933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time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502BEF-0F65-624C-AD70-BD12975D502C}"/>
                </a:ext>
              </a:extLst>
            </p:cNvPr>
            <p:cNvSpPr txBox="1"/>
            <p:nvPr/>
          </p:nvSpPr>
          <p:spPr>
            <a:xfrm>
              <a:off x="8976792" y="4722640"/>
              <a:ext cx="550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value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DE3DF7E-606A-8648-A536-91BA08F5FBCE}"/>
              </a:ext>
            </a:extLst>
          </p:cNvPr>
          <p:cNvGrpSpPr/>
          <p:nvPr/>
        </p:nvGrpSpPr>
        <p:grpSpPr>
          <a:xfrm>
            <a:off x="10416136" y="3069554"/>
            <a:ext cx="1356396" cy="911292"/>
            <a:chOff x="8976792" y="4722640"/>
            <a:chExt cx="1356396" cy="911292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2E8C219-BD69-B740-9330-AD0A8964173F}"/>
                </a:ext>
              </a:extLst>
            </p:cNvPr>
            <p:cNvCxnSpPr>
              <a:cxnSpLocks/>
            </p:cNvCxnSpPr>
            <p:nvPr/>
          </p:nvCxnSpPr>
          <p:spPr>
            <a:xfrm>
              <a:off x="9105830" y="4939803"/>
              <a:ext cx="0" cy="391778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EF0E4D5-255A-FD47-BF6B-E322F67CE326}"/>
                </a:ext>
              </a:extLst>
            </p:cNvPr>
            <p:cNvCxnSpPr>
              <a:cxnSpLocks/>
            </p:cNvCxnSpPr>
            <p:nvPr/>
          </p:nvCxnSpPr>
          <p:spPr>
            <a:xfrm>
              <a:off x="9100736" y="5331937"/>
              <a:ext cx="1093610" cy="0"/>
            </a:xfrm>
            <a:prstGeom prst="straightConnector1">
              <a:avLst/>
            </a:prstGeom>
            <a:ln w="19050">
              <a:solidFill>
                <a:schemeClr val="accent5">
                  <a:lumMod val="50000"/>
                </a:schemeClr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55AA088-D766-6C40-B65D-AF01D87CE8E1}"/>
                </a:ext>
              </a:extLst>
            </p:cNvPr>
            <p:cNvSpPr/>
            <p:nvPr/>
          </p:nvSpPr>
          <p:spPr>
            <a:xfrm flipV="1">
              <a:off x="9113568" y="5152551"/>
              <a:ext cx="869182" cy="45719"/>
            </a:xfrm>
            <a:custGeom>
              <a:avLst/>
              <a:gdLst>
                <a:gd name="connsiteX0" fmla="*/ 0 w 869182"/>
                <a:gd name="connsiteY0" fmla="*/ 251209 h 251209"/>
                <a:gd name="connsiteX1" fmla="*/ 211015 w 869182"/>
                <a:gd name="connsiteY1" fmla="*/ 145701 h 251209"/>
                <a:gd name="connsiteX2" fmla="*/ 437103 w 869182"/>
                <a:gd name="connsiteY2" fmla="*/ 211016 h 251209"/>
                <a:gd name="connsiteX3" fmla="*/ 653142 w 869182"/>
                <a:gd name="connsiteY3" fmla="*/ 0 h 251209"/>
                <a:gd name="connsiteX4" fmla="*/ 869182 w 869182"/>
                <a:gd name="connsiteY4" fmla="*/ 140677 h 25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182" h="251209">
                  <a:moveTo>
                    <a:pt x="0" y="251209"/>
                  </a:moveTo>
                  <a:lnTo>
                    <a:pt x="211015" y="145701"/>
                  </a:lnTo>
                  <a:lnTo>
                    <a:pt x="437103" y="211016"/>
                  </a:lnTo>
                  <a:lnTo>
                    <a:pt x="653142" y="0"/>
                  </a:lnTo>
                  <a:lnTo>
                    <a:pt x="869182" y="140677"/>
                  </a:lnTo>
                </a:path>
              </a:pathLst>
            </a:custGeom>
            <a:noFill/>
            <a:ln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C0E9E5A-6264-B045-9ED5-935112523171}"/>
                </a:ext>
              </a:extLst>
            </p:cNvPr>
            <p:cNvSpPr txBox="1"/>
            <p:nvPr/>
          </p:nvSpPr>
          <p:spPr>
            <a:xfrm>
              <a:off x="9858378" y="5356933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time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2C9F13A-4D91-F041-8118-316D71B5EB11}"/>
                </a:ext>
              </a:extLst>
            </p:cNvPr>
            <p:cNvSpPr txBox="1"/>
            <p:nvPr/>
          </p:nvSpPr>
          <p:spPr>
            <a:xfrm>
              <a:off x="8976792" y="4722640"/>
              <a:ext cx="550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value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DFB9FCC-BEBD-9541-8052-CE09E1555F29}"/>
              </a:ext>
            </a:extLst>
          </p:cNvPr>
          <p:cNvSpPr txBox="1"/>
          <p:nvPr/>
        </p:nvSpPr>
        <p:spPr>
          <a:xfrm>
            <a:off x="5456635" y="441388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2021/01/06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1D0201-C2AB-7E4E-AF84-44DF8E575BA4}"/>
              </a:ext>
            </a:extLst>
          </p:cNvPr>
          <p:cNvSpPr txBox="1"/>
          <p:nvPr/>
        </p:nvSpPr>
        <p:spPr>
          <a:xfrm>
            <a:off x="5555291" y="3672171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2021/01/05</a:t>
            </a:r>
          </a:p>
        </p:txBody>
      </p:sp>
    </p:spTree>
    <p:extLst>
      <p:ext uri="{BB962C8B-B14F-4D97-AF65-F5344CB8AC3E}">
        <p14:creationId xmlns:p14="http://schemas.microsoft.com/office/powerpoint/2010/main" val="395401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</a:t>
            </a:r>
            <a:r>
              <a:rPr lang="en-US" dirty="0"/>
              <a:t>: Memory Tower for Adaptive Data Augmentation on Temporal Graphs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4C39FF-C8B7-1A4B-AF32-244B68E3D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9439343" cy="4576764"/>
          </a:xfrm>
        </p:spPr>
        <p:txBody>
          <a:bodyPr/>
          <a:lstStyle/>
          <a:p>
            <a:r>
              <a:rPr lang="en-US" b="1" dirty="0"/>
              <a:t>Cross-level propagation</a:t>
            </a:r>
            <a:r>
              <a:rPr lang="en-US" dirty="0"/>
              <a:t>: to allow </a:t>
            </a:r>
            <a:r>
              <a:rPr lang="en-US" u="sng" dirty="0"/>
              <a:t>spatial locality</a:t>
            </a:r>
            <a:r>
              <a:rPr lang="en-US" dirty="0"/>
              <a:t>, nodes at level </a:t>
            </a:r>
            <a:r>
              <a:rPr lang="en-US" i="1" dirty="0" err="1"/>
              <a:t>i</a:t>
            </a:r>
            <a:r>
              <a:rPr lang="en-US" dirty="0"/>
              <a:t> receive messages from neighbors at level </a:t>
            </a:r>
            <a:r>
              <a:rPr lang="en-US" i="1" dirty="0"/>
              <a:t>i+1</a:t>
            </a:r>
          </a:p>
          <a:p>
            <a:pPr lvl="1"/>
            <a:r>
              <a:rPr lang="en-US" dirty="0"/>
              <a:t>Thus, information about more distant neighbors comes from layers which experienced higher magnitude data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图片 4" descr="图形用户界面, 图示&#10;&#10;描述已自动生成">
            <a:extLst>
              <a:ext uri="{FF2B5EF4-FFF2-40B4-BE49-F238E27FC236}">
                <a16:creationId xmlns:a16="http://schemas.microsoft.com/office/drawing/2014/main" id="{10D7F54C-2E11-4942-89B2-412CF19DC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8737"/>
            <a:ext cx="12042951" cy="26594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F1767C-9B30-7B48-AEDC-D0E5E8BD0F70}"/>
              </a:ext>
            </a:extLst>
          </p:cNvPr>
          <p:cNvSpPr/>
          <p:nvPr/>
        </p:nvSpPr>
        <p:spPr>
          <a:xfrm>
            <a:off x="7890933" y="4039658"/>
            <a:ext cx="4030133" cy="2468564"/>
          </a:xfrm>
          <a:prstGeom prst="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FBD3F7-126A-904E-989B-C3654DE135A6}"/>
              </a:ext>
            </a:extLst>
          </p:cNvPr>
          <p:cNvSpPr/>
          <p:nvPr/>
        </p:nvSpPr>
        <p:spPr>
          <a:xfrm>
            <a:off x="10338486" y="5404022"/>
            <a:ext cx="1499287" cy="634314"/>
          </a:xfrm>
          <a:prstGeom prst="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588B3-D000-7A43-BA80-8204F3859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705" y="2404005"/>
            <a:ext cx="19812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54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CE6859-59A0-234A-82A0-369AB48C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705" y="2404005"/>
            <a:ext cx="1981200" cy="1422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</a:t>
            </a:r>
            <a:r>
              <a:rPr lang="en-US" dirty="0"/>
              <a:t>: Memory Tower for Adaptive Data Augmentation on Temporal Graphs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54C39FF-C8B7-1A4B-AF32-244B68E3D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9990221" cy="4576764"/>
          </a:xfrm>
        </p:spPr>
        <p:txBody>
          <a:bodyPr/>
          <a:lstStyle/>
          <a:p>
            <a:r>
              <a:rPr lang="en-US" b="1" dirty="0"/>
              <a:t>Memory transitions</a:t>
            </a:r>
            <a:r>
              <a:rPr lang="en-US" dirty="0"/>
              <a:t>: to allow </a:t>
            </a:r>
            <a:r>
              <a:rPr lang="en-US" u="sng" dirty="0"/>
              <a:t>temporal locality</a:t>
            </a:r>
            <a:r>
              <a:rPr lang="en-US" dirty="0"/>
              <a:t>, embeddings are periodically transmitted from layer</a:t>
            </a:r>
            <a:r>
              <a:rPr lang="en-US" i="1" dirty="0"/>
              <a:t> i+1 </a:t>
            </a:r>
            <a:r>
              <a:rPr lang="en-US" dirty="0"/>
              <a:t>to layer </a:t>
            </a:r>
            <a:r>
              <a:rPr lang="en-US" i="1" dirty="0" err="1"/>
              <a:t>i</a:t>
            </a:r>
            <a:endParaRPr lang="en-US" i="1" dirty="0"/>
          </a:p>
          <a:p>
            <a:pPr lvl="1"/>
            <a:r>
              <a:rPr lang="en-US" dirty="0"/>
              <a:t>Thus, information from further in the past comes from layers which experienced higher magnitude data augmentation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图片 4" descr="图形用户界面, 图示&#10;&#10;描述已自动生成">
            <a:extLst>
              <a:ext uri="{FF2B5EF4-FFF2-40B4-BE49-F238E27FC236}">
                <a16:creationId xmlns:a16="http://schemas.microsoft.com/office/drawing/2014/main" id="{10D7F54C-2E11-4942-89B2-412CF19DC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8737"/>
            <a:ext cx="12042951" cy="26594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F1767C-9B30-7B48-AEDC-D0E5E8BD0F70}"/>
              </a:ext>
            </a:extLst>
          </p:cNvPr>
          <p:cNvSpPr/>
          <p:nvPr/>
        </p:nvSpPr>
        <p:spPr>
          <a:xfrm>
            <a:off x="4529669" y="4673599"/>
            <a:ext cx="1058332" cy="706967"/>
          </a:xfrm>
          <a:prstGeom prst="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50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6393-AA58-7C46-A1A0-7372CF6C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</a:t>
            </a:r>
            <a:r>
              <a:rPr lang="en-US" dirty="0"/>
              <a:t>: Augmentations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762E2-E22C-C542-A958-77C8FC335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Perturb Time</a:t>
            </a:r>
          </a:p>
          <a:p>
            <a:pPr marL="742950" indent="-742950">
              <a:buAutoNum type="arabicPeriod"/>
            </a:pPr>
            <a:r>
              <a:rPr lang="en-US" dirty="0"/>
              <a:t>Remove Edges</a:t>
            </a:r>
          </a:p>
          <a:p>
            <a:pPr marL="742950" indent="-742950">
              <a:buAutoNum type="arabicPeriod"/>
            </a:pPr>
            <a:r>
              <a:rPr lang="en-US" dirty="0"/>
              <a:t>Add Edges with Perturbed Time 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Avoiding train-test distribution shift</a:t>
            </a:r>
            <a:r>
              <a:rPr lang="en-US" dirty="0"/>
              <a:t>: the 3 augmentations are done in a way that avoids unnecessary train-test distribution shift, to minimize the train-test gap</a:t>
            </a:r>
          </a:p>
          <a:p>
            <a:pPr lvl="1"/>
            <a:r>
              <a:rPr lang="en-US" dirty="0"/>
              <a:t>Under certain assumptions, we show that our augmentations do not change the distribution of edge times, and number of edges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5B348-944D-CF4E-AFAD-504F02AE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4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B18966-5F39-4283-BCC0-E4219DD7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E3466AA-E6C5-F54A-A611-368AB230D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Tasks</a:t>
            </a:r>
            <a:r>
              <a:rPr lang="en-US" dirty="0"/>
              <a:t>: link prediction, dynamic node classification</a:t>
            </a:r>
            <a:endParaRPr 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675FF6-E383-4F3C-B55A-849C953F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" name="图片 9" descr="图片包含 日历&#10;&#10;描述已自动生成">
            <a:extLst>
              <a:ext uri="{FF2B5EF4-FFF2-40B4-BE49-F238E27FC236}">
                <a16:creationId xmlns:a16="http://schemas.microsoft.com/office/drawing/2014/main" id="{0DF87570-6383-41D4-AD38-C9042B64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16" y="2541193"/>
            <a:ext cx="11283684" cy="1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03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B18966-5F39-4283-BCC0-E4219DD7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Prediction Performance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675FF6-E383-4F3C-B55A-849C953F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4EBC6-736C-8440-AB7F-5FD6F5505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7" y="1912408"/>
            <a:ext cx="8001415" cy="219473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1B1E27-42D6-F743-B776-3B63E9152C21}"/>
              </a:ext>
            </a:extLst>
          </p:cNvPr>
          <p:cNvSpPr txBox="1">
            <a:spLocks/>
          </p:cNvSpPr>
          <p:nvPr/>
        </p:nvSpPr>
        <p:spPr>
          <a:xfrm>
            <a:off x="1380068" y="1422422"/>
            <a:ext cx="5613399" cy="50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u="sng" dirty="0" err="1"/>
              <a:t>Transductive</a:t>
            </a:r>
            <a:endParaRPr lang="en-US" sz="2400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D45E0-6FB8-CA42-AB6C-891F7529A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7" y="4526745"/>
            <a:ext cx="8001415" cy="219473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3BC575-8619-5B45-934C-305822F35BE5}"/>
              </a:ext>
            </a:extLst>
          </p:cNvPr>
          <p:cNvSpPr txBox="1">
            <a:spLocks/>
          </p:cNvSpPr>
          <p:nvPr/>
        </p:nvSpPr>
        <p:spPr>
          <a:xfrm>
            <a:off x="1397001" y="4107138"/>
            <a:ext cx="5613399" cy="50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u="sng" dirty="0"/>
              <a:t>Inductive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77DFD8-20D2-5542-9C4D-052F9B1B8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232" y="4962649"/>
            <a:ext cx="3574611" cy="175882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Other results in paper: more baselines, ablations, and similar improvements on Mean Reciprocal Rank (MRR)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EF4DD-AD53-D942-B182-EFE51A9ED0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232" y="2432171"/>
            <a:ext cx="3822431" cy="10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9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B18966-5F39-4283-BCC0-E4219DD7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Classification Performance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675FF6-E383-4F3C-B55A-849C953F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699494-2A15-B041-92B5-DC59263D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099" y="1485646"/>
            <a:ext cx="6297368" cy="256559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364C65-377E-0C48-AE0C-43C0C937BB5F}"/>
              </a:ext>
            </a:extLst>
          </p:cNvPr>
          <p:cNvSpPr txBox="1">
            <a:spLocks/>
          </p:cNvSpPr>
          <p:nvPr/>
        </p:nvSpPr>
        <p:spPr>
          <a:xfrm>
            <a:off x="2048934" y="4274146"/>
            <a:ext cx="7078133" cy="506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u="sng" dirty="0"/>
              <a:t>Comparison to recent augmentation methods: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ED7871-3982-3A4E-8932-8DC817FAD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907"/>
              </p:ext>
            </p:extLst>
          </p:nvPr>
        </p:nvGraphicFramePr>
        <p:xfrm>
          <a:off x="2529042" y="4968875"/>
          <a:ext cx="6695481" cy="1752600"/>
        </p:xfrm>
        <a:graphic>
          <a:graphicData uri="http://schemas.openxmlformats.org/drawingml/2006/table">
            <a:tbl>
              <a:tblPr/>
              <a:tblGrid>
                <a:gridCol w="2250524">
                  <a:extLst>
                    <a:ext uri="{9D8B030D-6E8A-4147-A177-3AD203B41FA5}">
                      <a16:colId xmlns:a16="http://schemas.microsoft.com/office/drawing/2014/main" val="4231951192"/>
                    </a:ext>
                  </a:extLst>
                </a:gridCol>
                <a:gridCol w="1384444">
                  <a:extLst>
                    <a:ext uri="{9D8B030D-6E8A-4147-A177-3AD203B41FA5}">
                      <a16:colId xmlns:a16="http://schemas.microsoft.com/office/drawing/2014/main" val="1894166615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1277085350"/>
                    </a:ext>
                  </a:extLst>
                </a:gridCol>
                <a:gridCol w="1669035">
                  <a:extLst>
                    <a:ext uri="{9D8B030D-6E8A-4147-A177-3AD203B41FA5}">
                      <a16:colId xmlns:a16="http://schemas.microsoft.com/office/drawing/2014/main" val="32828683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SG" sz="1700" b="1" dirty="0">
                          <a:effectLst/>
                          <a:latin typeface="Times" pitchFamily="2" charset="0"/>
                        </a:rPr>
                        <a:t>Method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700" dirty="0">
                          <a:effectLst/>
                          <a:latin typeface="Courier" pitchFamily="2" charset="0"/>
                          <a:cs typeface="Courier New" panose="02070309020205020404" pitchFamily="49" charset="0"/>
                        </a:rPr>
                        <a:t>MOOC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700" dirty="0">
                          <a:effectLst/>
                          <a:latin typeface="Courier" pitchFamily="2" charset="0"/>
                          <a:cs typeface="Courier New" panose="02070309020205020404" pitchFamily="49" charset="0"/>
                        </a:rPr>
                        <a:t>Reddit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700" dirty="0">
                          <a:effectLst/>
                          <a:latin typeface="Courier" pitchFamily="2" charset="0"/>
                          <a:cs typeface="Courier New" panose="02070309020205020404" pitchFamily="49" charset="0"/>
                        </a:rPr>
                        <a:t>Wikipedia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788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SG" sz="1700" dirty="0">
                          <a:effectLst/>
                          <a:latin typeface="Times" pitchFamily="2" charset="0"/>
                        </a:rPr>
                        <a:t>TGN [5]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 dirty="0">
                          <a:effectLst/>
                          <a:latin typeface="Times" pitchFamily="2" charset="0"/>
                        </a:rPr>
                        <a:t>77.73 ± 0.7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 dirty="0">
                          <a:effectLst/>
                          <a:latin typeface="Times" pitchFamily="2" charset="0"/>
                        </a:rPr>
                        <a:t>67.06 ± 0.9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 dirty="0">
                          <a:effectLst/>
                          <a:latin typeface="Times" pitchFamily="2" charset="0"/>
                        </a:rPr>
                        <a:t>87.81 ± 0.3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982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SG" sz="1700">
                          <a:effectLst/>
                          <a:latin typeface="Times" pitchFamily="2" charset="0"/>
                        </a:rPr>
                        <a:t>TGN + FLAG [4]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>
                          <a:effectLst/>
                          <a:latin typeface="Times" pitchFamily="2" charset="0"/>
                        </a:rPr>
                        <a:t>77.79 ± 0.6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 dirty="0">
                          <a:effectLst/>
                          <a:latin typeface="Times" pitchFamily="2" charset="0"/>
                        </a:rPr>
                        <a:t>67.15 ± 0.8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 dirty="0">
                          <a:effectLst/>
                          <a:latin typeface="Times" pitchFamily="2" charset="0"/>
                        </a:rPr>
                        <a:t>87.89 ± 0.6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7461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SG" sz="1700">
                          <a:effectLst/>
                          <a:latin typeface="Times" pitchFamily="2" charset="0"/>
                        </a:rPr>
                        <a:t>TGN + GAUG [3]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>
                          <a:effectLst/>
                          <a:latin typeface="Times" pitchFamily="2" charset="0"/>
                        </a:rPr>
                        <a:t>77.82 ± 0.8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 dirty="0">
                          <a:effectLst/>
                          <a:latin typeface="Times" pitchFamily="2" charset="0"/>
                        </a:rPr>
                        <a:t>67.09 ± 0.9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 dirty="0">
                          <a:effectLst/>
                          <a:latin typeface="Times" pitchFamily="2" charset="0"/>
                        </a:rPr>
                        <a:t>87.85 ± 0.5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991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SG" sz="1700" b="0" dirty="0">
                          <a:effectLst/>
                          <a:latin typeface="Times" pitchFamily="2" charset="0"/>
                        </a:rPr>
                        <a:t>TGN + </a:t>
                      </a:r>
                      <a:r>
                        <a:rPr lang="en-SG" sz="1700" b="0" dirty="0" err="1">
                          <a:effectLst/>
                          <a:latin typeface="Times" pitchFamily="2" charset="0"/>
                        </a:rPr>
                        <a:t>MeTA</a:t>
                      </a:r>
                      <a:r>
                        <a:rPr lang="en-SG" sz="1700" b="0" dirty="0">
                          <a:effectLst/>
                          <a:latin typeface="Times" pitchFamily="2" charset="0"/>
                        </a:rPr>
                        <a:t> (Ours)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 b="1" dirty="0">
                          <a:effectLst/>
                          <a:latin typeface="Times" pitchFamily="2" charset="0"/>
                        </a:rPr>
                        <a:t>79.41 ± 0.8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 b="1" dirty="0">
                          <a:effectLst/>
                          <a:latin typeface="Times" pitchFamily="2" charset="0"/>
                        </a:rPr>
                        <a:t>68.37 ± 0.9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1700" b="1" dirty="0">
                          <a:effectLst/>
                          <a:latin typeface="Times" pitchFamily="2" charset="0"/>
                        </a:rPr>
                        <a:t>90.03 ± 0.3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181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037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8FB2-BA0E-CB44-B099-314F0379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in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1A5F5-B984-B54D-8F09-582E982C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B1CC1F-5C03-EA4D-9092-7E18194CD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05587"/>
              </p:ext>
            </p:extLst>
          </p:nvPr>
        </p:nvGraphicFramePr>
        <p:xfrm>
          <a:off x="276225" y="1416491"/>
          <a:ext cx="11077575" cy="465773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71688">
                  <a:extLst>
                    <a:ext uri="{9D8B030D-6E8A-4147-A177-3AD203B41FA5}">
                      <a16:colId xmlns:a16="http://schemas.microsoft.com/office/drawing/2014/main" val="3651687475"/>
                    </a:ext>
                  </a:extLst>
                </a:gridCol>
                <a:gridCol w="2359342">
                  <a:extLst>
                    <a:ext uri="{9D8B030D-6E8A-4147-A177-3AD203B41FA5}">
                      <a16:colId xmlns:a16="http://schemas.microsoft.com/office/drawing/2014/main" val="2505967205"/>
                    </a:ext>
                  </a:extLst>
                </a:gridCol>
                <a:gridCol w="2215515">
                  <a:extLst>
                    <a:ext uri="{9D8B030D-6E8A-4147-A177-3AD203B41FA5}">
                      <a16:colId xmlns:a16="http://schemas.microsoft.com/office/drawing/2014/main" val="3072353986"/>
                    </a:ext>
                  </a:extLst>
                </a:gridCol>
                <a:gridCol w="2215515">
                  <a:extLst>
                    <a:ext uri="{9D8B030D-6E8A-4147-A177-3AD203B41FA5}">
                      <a16:colId xmlns:a16="http://schemas.microsoft.com/office/drawing/2014/main" val="2200284155"/>
                    </a:ext>
                  </a:extLst>
                </a:gridCol>
                <a:gridCol w="2215515">
                  <a:extLst>
                    <a:ext uri="{9D8B030D-6E8A-4147-A177-3AD203B41FA5}">
                      <a16:colId xmlns:a16="http://schemas.microsoft.com/office/drawing/2014/main" val="990278241"/>
                    </a:ext>
                  </a:extLst>
                </a:gridCol>
              </a:tblGrid>
              <a:tr h="798204">
                <a:tc>
                  <a:txBody>
                    <a:bodyPr/>
                    <a:lstStyle/>
                    <a:p>
                      <a:pPr algn="ctr" fontAlgn="b"/>
                      <a:endParaRPr lang="en-SG" sz="2500" dirty="0">
                        <a:effectLst/>
                        <a:latin typeface="Helvetica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5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MOOC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500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LastFM</a:t>
                      </a:r>
                      <a:endParaRPr lang="en-SG" sz="25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5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Reddit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250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Wikipedia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962107"/>
                  </a:ext>
                </a:extLst>
              </a:tr>
              <a:tr h="964883"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b="1" dirty="0">
                          <a:effectLst/>
                          <a:latin typeface="Helvetica" pitchFamily="2" charset="0"/>
                        </a:rPr>
                        <a:t>TGN </a:t>
                      </a:r>
                      <a:br>
                        <a:rPr lang="en-SG" sz="2500" b="1" dirty="0">
                          <a:effectLst/>
                          <a:latin typeface="Helvetica" pitchFamily="2" charset="0"/>
                        </a:rPr>
                      </a:br>
                      <a:r>
                        <a:rPr lang="en-SG" sz="2500" b="1" dirty="0">
                          <a:effectLst/>
                          <a:latin typeface="Helvetica" pitchFamily="2" charset="0"/>
                        </a:rPr>
                        <a:t>(Train)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92.8 ± 0.6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88.3 ± 0.3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96.4 ± 0.3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94.8 ± 0.3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00741972"/>
                  </a:ext>
                </a:extLst>
              </a:tr>
              <a:tr h="964883"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b="1" dirty="0">
                          <a:effectLst/>
                          <a:latin typeface="Helvetica" pitchFamily="2" charset="0"/>
                        </a:rPr>
                        <a:t>TGN </a:t>
                      </a:r>
                    </a:p>
                    <a:p>
                      <a:pPr algn="ctr" fontAlgn="t"/>
                      <a:r>
                        <a:rPr lang="en-SG" sz="2500" b="1" dirty="0">
                          <a:effectLst/>
                          <a:latin typeface="Helvetica" pitchFamily="2" charset="0"/>
                        </a:rPr>
                        <a:t>(Test)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81.4 ± 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69.4 ± 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92.6 ± 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89.5 ± 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66684"/>
                  </a:ext>
                </a:extLst>
              </a:tr>
              <a:tr h="964883"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b="1" dirty="0" err="1">
                          <a:effectLst/>
                          <a:latin typeface="Helvetica" pitchFamily="2" charset="0"/>
                        </a:rPr>
                        <a:t>TGN+MeTA</a:t>
                      </a:r>
                      <a:r>
                        <a:rPr lang="en-SG" sz="2500" b="1" dirty="0">
                          <a:effectLst/>
                          <a:latin typeface="Helvetica" pitchFamily="2" charset="0"/>
                        </a:rPr>
                        <a:t> (Train)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86.2 ± 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77.1 ± 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96.1 ± 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93.6 ± 0.2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6278033"/>
                  </a:ext>
                </a:extLst>
              </a:tr>
              <a:tr h="964883"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b="1" dirty="0" err="1">
                          <a:effectLst/>
                          <a:latin typeface="Helvetica" pitchFamily="2" charset="0"/>
                        </a:rPr>
                        <a:t>TGN+MeTA</a:t>
                      </a:r>
                      <a:r>
                        <a:rPr lang="en-SG" sz="2500" b="1" dirty="0">
                          <a:effectLst/>
                          <a:latin typeface="Helvetica" pitchFamily="2" charset="0"/>
                        </a:rPr>
                        <a:t> (Test)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83.8 ± 0.5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72.2 ± 0.2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94.2 ± 0.2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SG" sz="2500" dirty="0">
                          <a:effectLst/>
                          <a:latin typeface="Helvetica" pitchFamily="2" charset="0"/>
                        </a:rPr>
                        <a:t>91.3 ± 0.3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446748"/>
                  </a:ext>
                </a:extLst>
              </a:tr>
            </a:tbl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7F3B8AA6-752D-9149-B3D9-D2631521A876}"/>
              </a:ext>
            </a:extLst>
          </p:cNvPr>
          <p:cNvSpPr/>
          <p:nvPr/>
        </p:nvSpPr>
        <p:spPr>
          <a:xfrm>
            <a:off x="3199156" y="4778984"/>
            <a:ext cx="229291" cy="502445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9385A-9C6E-0248-A522-961578A3E7E9}"/>
              </a:ext>
            </a:extLst>
          </p:cNvPr>
          <p:cNvSpPr txBox="1"/>
          <p:nvPr/>
        </p:nvSpPr>
        <p:spPr>
          <a:xfrm>
            <a:off x="3442511" y="4819764"/>
            <a:ext cx="490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" pitchFamily="2" charset="0"/>
              </a:rPr>
              <a:t>Train-test gap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664DFA5-656A-1847-AE5E-7570B4C4B29A}"/>
              </a:ext>
            </a:extLst>
          </p:cNvPr>
          <p:cNvSpPr/>
          <p:nvPr/>
        </p:nvSpPr>
        <p:spPr>
          <a:xfrm>
            <a:off x="5451823" y="4778984"/>
            <a:ext cx="229291" cy="502445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D8659DE-3488-D342-A55F-6179F0DA9798}"/>
              </a:ext>
            </a:extLst>
          </p:cNvPr>
          <p:cNvSpPr/>
          <p:nvPr/>
        </p:nvSpPr>
        <p:spPr>
          <a:xfrm>
            <a:off x="7747348" y="4778984"/>
            <a:ext cx="229291" cy="502445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CB17EB1-8EE5-0744-8B48-E1B32DCEBAEC}"/>
              </a:ext>
            </a:extLst>
          </p:cNvPr>
          <p:cNvSpPr/>
          <p:nvPr/>
        </p:nvSpPr>
        <p:spPr>
          <a:xfrm>
            <a:off x="9786855" y="4778984"/>
            <a:ext cx="229291" cy="502445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CFAF507-64E2-774F-B166-DCF851F8116E}"/>
              </a:ext>
            </a:extLst>
          </p:cNvPr>
          <p:cNvSpPr/>
          <p:nvPr/>
        </p:nvSpPr>
        <p:spPr>
          <a:xfrm>
            <a:off x="3199156" y="2866905"/>
            <a:ext cx="229291" cy="502445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922B7-E3C1-D54E-A66E-504CFCF44E6C}"/>
              </a:ext>
            </a:extLst>
          </p:cNvPr>
          <p:cNvSpPr txBox="1"/>
          <p:nvPr/>
        </p:nvSpPr>
        <p:spPr>
          <a:xfrm>
            <a:off x="3442511" y="2907685"/>
            <a:ext cx="490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" pitchFamily="2" charset="0"/>
              </a:rPr>
              <a:t>Train-test gap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133346A-032E-214A-94E1-DF756E419006}"/>
              </a:ext>
            </a:extLst>
          </p:cNvPr>
          <p:cNvSpPr/>
          <p:nvPr/>
        </p:nvSpPr>
        <p:spPr>
          <a:xfrm>
            <a:off x="5451823" y="2866905"/>
            <a:ext cx="229291" cy="502445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C71D21B-4763-6945-BC37-10E055E233A4}"/>
              </a:ext>
            </a:extLst>
          </p:cNvPr>
          <p:cNvSpPr/>
          <p:nvPr/>
        </p:nvSpPr>
        <p:spPr>
          <a:xfrm>
            <a:off x="7747348" y="2866905"/>
            <a:ext cx="229291" cy="502445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0FF541D-D575-5C48-8B05-43925A98CC6E}"/>
              </a:ext>
            </a:extLst>
          </p:cNvPr>
          <p:cNvSpPr/>
          <p:nvPr/>
        </p:nvSpPr>
        <p:spPr>
          <a:xfrm>
            <a:off x="9786855" y="2866905"/>
            <a:ext cx="229291" cy="502445"/>
          </a:xfrm>
          <a:custGeom>
            <a:avLst/>
            <a:gdLst>
              <a:gd name="connsiteX0" fmla="*/ 0 w 229291"/>
              <a:gd name="connsiteY0" fmla="*/ 628650 h 628650"/>
              <a:gd name="connsiteX1" fmla="*/ 228600 w 229291"/>
              <a:gd name="connsiteY1" fmla="*/ 357187 h 628650"/>
              <a:gd name="connsiteX2" fmla="*/ 57150 w 229291"/>
              <a:gd name="connsiteY2" fmla="*/ 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291" h="628650">
                <a:moveTo>
                  <a:pt x="0" y="628650"/>
                </a:moveTo>
                <a:cubicBezTo>
                  <a:pt x="109537" y="545306"/>
                  <a:pt x="219075" y="461962"/>
                  <a:pt x="228600" y="357187"/>
                </a:cubicBezTo>
                <a:cubicBezTo>
                  <a:pt x="238125" y="252412"/>
                  <a:pt x="147637" y="126206"/>
                  <a:pt x="5715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719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01BD-84F4-2747-9C2E-4AD4F49B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</a:t>
            </a:r>
            <a:r>
              <a:rPr lang="en-US" dirty="0"/>
              <a:t>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0A01-98BD-3844-A32A-6C36F1C9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</a:t>
            </a:r>
            <a:r>
              <a:rPr lang="en-US" b="1" dirty="0"/>
              <a:t>adaptive</a:t>
            </a:r>
            <a:r>
              <a:rPr lang="en-US" dirty="0"/>
              <a:t> data augmentation using “tower” of graphs (in practice, 2 levels is sufficient)</a:t>
            </a:r>
          </a:p>
          <a:p>
            <a:r>
              <a:rPr lang="en-US" dirty="0" err="1"/>
              <a:t>MeTA</a:t>
            </a:r>
            <a:r>
              <a:rPr lang="en-US" dirty="0"/>
              <a:t> is general: it is agnostic to the choice of TG model, and the choice of data augmentations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86DBD-182E-4142-9174-18444831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图片 4" descr="图形用户界面, 图示&#10;&#10;描述已自动生成">
            <a:extLst>
              <a:ext uri="{FF2B5EF4-FFF2-40B4-BE49-F238E27FC236}">
                <a16:creationId xmlns:a16="http://schemas.microsoft.com/office/drawing/2014/main" id="{C17D8E2C-240F-DE4E-AA47-EA543402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479"/>
            <a:ext cx="12042951" cy="26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35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C3DC04-A375-AD4D-97DB-E8245D293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49" y="1987241"/>
            <a:ext cx="3859922" cy="3370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201BD-84F4-2747-9C2E-4AD4F49BF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</a:t>
            </a:r>
            <a:r>
              <a:rPr lang="en-US" dirty="0"/>
              <a:t>: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40A01-98BD-3844-A32A-6C36F1C93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9712"/>
            <a:ext cx="7502071" cy="45767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Better understanding of benefits of adaptivity: </a:t>
            </a:r>
          </a:p>
          <a:p>
            <a:pPr lvl="1"/>
            <a:r>
              <a:rPr lang="en-US" dirty="0"/>
              <a:t>Many recent works seek to explain the benefits of DA, e.g. [1] saying that effective data augmentations should have both high </a:t>
            </a:r>
            <a:r>
              <a:rPr lang="en-US" i="1" dirty="0"/>
              <a:t>affinity</a:t>
            </a:r>
            <a:r>
              <a:rPr lang="en-US" dirty="0"/>
              <a:t> (i.e. label-preserving) and </a:t>
            </a:r>
            <a:r>
              <a:rPr lang="en-US" i="1" dirty="0"/>
              <a:t>diversity. </a:t>
            </a:r>
          </a:p>
          <a:p>
            <a:pPr lvl="1"/>
            <a:r>
              <a:rPr lang="en-US" dirty="0"/>
              <a:t>Intuitively, adaptive DA should allow for greater diversity while still ensuring affinity.</a:t>
            </a:r>
          </a:p>
          <a:p>
            <a:r>
              <a:rPr lang="en-US" dirty="0"/>
              <a:t>Developing more powerful TG architectures (since </a:t>
            </a:r>
            <a:r>
              <a:rPr lang="en-US" dirty="0" err="1"/>
              <a:t>MeTA</a:t>
            </a:r>
            <a:r>
              <a:rPr lang="en-US" dirty="0"/>
              <a:t> has greatly reduced overfitting)</a:t>
            </a:r>
          </a:p>
          <a:p>
            <a:r>
              <a:rPr lang="en-US" dirty="0"/>
              <a:t>Learnable data augmentation (similar to </a:t>
            </a:r>
            <a:r>
              <a:rPr lang="en-US" dirty="0" err="1"/>
              <a:t>AutoAugment</a:t>
            </a:r>
            <a:r>
              <a:rPr lang="en-US" dirty="0"/>
              <a:t>)</a:t>
            </a:r>
          </a:p>
          <a:p>
            <a:r>
              <a:rPr lang="en-US" dirty="0"/>
              <a:t>Exploring adaptivity (+ similar computational tricks) for other data types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86DBD-182E-4142-9174-18444831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ACE2A-5EAF-7C48-8455-7F1048AF257F}"/>
              </a:ext>
            </a:extLst>
          </p:cNvPr>
          <p:cNvSpPr txBox="1"/>
          <p:nvPr/>
        </p:nvSpPr>
        <p:spPr>
          <a:xfrm>
            <a:off x="5066049" y="6576755"/>
            <a:ext cx="721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>
                <a:latin typeface="Helvetica" pitchFamily="2" charset="0"/>
              </a:rPr>
              <a:t>[1] Gontijo-Lopez et al, “</a:t>
            </a:r>
            <a:r>
              <a:rPr lang="en-SG" sz="1400" dirty="0" err="1">
                <a:latin typeface="Helvetica" pitchFamily="2" charset="0"/>
              </a:rPr>
              <a:t>Tradeoffs</a:t>
            </a:r>
            <a:r>
              <a:rPr lang="en-SG" sz="1400" dirty="0">
                <a:latin typeface="Helvetica" pitchFamily="2" charset="0"/>
              </a:rPr>
              <a:t> in Data Augmentation: An Empirical Study”, </a:t>
            </a:r>
            <a:r>
              <a:rPr lang="en-SG" sz="1400" i="1" dirty="0">
                <a:latin typeface="Helvetica" pitchFamily="2" charset="0"/>
              </a:rPr>
              <a:t>ICLR 2021</a:t>
            </a:r>
            <a:endParaRPr lang="en-US" sz="14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438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A1E0-62F7-7747-850C-E9E7F380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2926-E8F3-8E43-A04A-E48220FC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0200"/>
            <a:ext cx="4985084" cy="4576764"/>
          </a:xfrm>
        </p:spPr>
        <p:txBody>
          <a:bodyPr/>
          <a:lstStyle/>
          <a:p>
            <a:r>
              <a:rPr lang="en-US" dirty="0"/>
              <a:t>Many emerging opportunities for: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Bringing TG learning to new applications;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Developing new powerful models which can learn more complex patterns found in such applications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94F70-C150-1049-B2EC-1807F5E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F1BD8-8770-9A4B-A576-EF82149343CD}"/>
              </a:ext>
            </a:extLst>
          </p:cNvPr>
          <p:cNvSpPr txBox="1"/>
          <p:nvPr/>
        </p:nvSpPr>
        <p:spPr>
          <a:xfrm>
            <a:off x="10397067" y="384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36ADFF-CEA7-BC4C-B677-C7552D26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604" y="1973178"/>
            <a:ext cx="5769872" cy="3785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AEF517-2593-1941-91A4-8A90739BEC1E}"/>
              </a:ext>
            </a:extLst>
          </p:cNvPr>
          <p:cNvSpPr txBox="1"/>
          <p:nvPr/>
        </p:nvSpPr>
        <p:spPr>
          <a:xfrm>
            <a:off x="1600574" y="6590793"/>
            <a:ext cx="10591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 err="1">
                <a:latin typeface="Helvetica" pitchFamily="2" charset="0"/>
              </a:rPr>
              <a:t>Buldú</a:t>
            </a:r>
            <a:r>
              <a:rPr lang="en-SG" sz="1400" dirty="0">
                <a:latin typeface="Helvetica" pitchFamily="2" charset="0"/>
              </a:rPr>
              <a:t> et al. "Defining a historic football team: Using Network Science to </a:t>
            </a:r>
            <a:r>
              <a:rPr lang="en-SG" sz="1400" dirty="0" err="1">
                <a:latin typeface="Helvetica" pitchFamily="2" charset="0"/>
              </a:rPr>
              <a:t>analyze</a:t>
            </a:r>
            <a:r>
              <a:rPr lang="en-SG" sz="1400" dirty="0">
                <a:latin typeface="Helvetica" pitchFamily="2" charset="0"/>
              </a:rPr>
              <a:t> Guardiola’s FC Barcelona." </a:t>
            </a:r>
            <a:r>
              <a:rPr lang="en-SG" sz="1400" i="1" dirty="0">
                <a:latin typeface="Helvetica" pitchFamily="2" charset="0"/>
              </a:rPr>
              <a:t>Scientific report</a:t>
            </a:r>
            <a:r>
              <a:rPr lang="en-SG" sz="1400" dirty="0">
                <a:latin typeface="Helvetica" pitchFamily="2" charset="0"/>
              </a:rPr>
              <a:t>s, 2019</a:t>
            </a:r>
            <a:endParaRPr 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57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Graph Models: Basics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4138A1-B497-4338-AC0A-61B6E8191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602"/>
            <a:ext cx="11219816" cy="457676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Many TG models (e.g. JODIE, TGAT, TGN) feed edges in time order into an RNN-based memory module, which </a:t>
            </a:r>
            <a:r>
              <a:rPr lang="en-US" altLang="zh-CN"/>
              <a:t>updates each node’s </a:t>
            </a:r>
            <a:r>
              <a:rPr lang="en-US" altLang="zh-CN" b="1" dirty="0"/>
              <a:t>state</a:t>
            </a:r>
            <a:r>
              <a:rPr lang="en-US" altLang="zh-CN" dirty="0"/>
              <a:t> (simplified as below):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B9A47A-ACCE-4A11-A520-4C460AA0A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9" y="2832663"/>
            <a:ext cx="11951107" cy="1556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CAD60F-D13F-2B49-960C-A798956E6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" y="4673351"/>
            <a:ext cx="8767482" cy="9484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2AC46-A78F-9344-B32E-834E060C1561}"/>
              </a:ext>
            </a:extLst>
          </p:cNvPr>
          <p:cNvSpPr txBox="1"/>
          <p:nvPr/>
        </p:nvSpPr>
        <p:spPr>
          <a:xfrm>
            <a:off x="1225945" y="5905814"/>
            <a:ext cx="1616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Next state (for node </a:t>
            </a:r>
            <a:r>
              <a:rPr lang="en-US" i="1" dirty="0" err="1">
                <a:solidFill>
                  <a:srgbClr val="002060"/>
                </a:solidFill>
                <a:latin typeface="Helvetica" pitchFamily="2" charset="0"/>
              </a:rPr>
              <a:t>i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at time </a:t>
            </a:r>
            <a:r>
              <a:rPr lang="en-US" i="1" dirty="0">
                <a:solidFill>
                  <a:srgbClr val="002060"/>
                </a:solidFill>
                <a:latin typeface="Helvetica" pitchFamily="2" charset="0"/>
              </a:rPr>
              <a:t>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C2E284-2FC3-5C4D-BB4F-6E8056C2C1B0}"/>
              </a:ext>
            </a:extLst>
          </p:cNvPr>
          <p:cNvSpPr txBox="1"/>
          <p:nvPr/>
        </p:nvSpPr>
        <p:spPr>
          <a:xfrm>
            <a:off x="4514826" y="5875840"/>
            <a:ext cx="206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Previous state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774810-5263-2A49-BD26-8C0ADDAEF9BA}"/>
              </a:ext>
            </a:extLst>
          </p:cNvPr>
          <p:cNvSpPr txBox="1"/>
          <p:nvPr/>
        </p:nvSpPr>
        <p:spPr>
          <a:xfrm>
            <a:off x="3150075" y="5788129"/>
            <a:ext cx="1660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Memory update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F885FC-6651-E24B-A722-A23AC4728E34}"/>
              </a:ext>
            </a:extLst>
          </p:cNvPr>
          <p:cNvSpPr txBox="1"/>
          <p:nvPr/>
        </p:nvSpPr>
        <p:spPr>
          <a:xfrm>
            <a:off x="6307706" y="5873656"/>
            <a:ext cx="175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Edge attributes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9FF89D-208E-F34C-90BA-5E197C706B33}"/>
              </a:ext>
            </a:extLst>
          </p:cNvPr>
          <p:cNvSpPr txBox="1"/>
          <p:nvPr/>
        </p:nvSpPr>
        <p:spPr>
          <a:xfrm>
            <a:off x="8204505" y="5788128"/>
            <a:ext cx="161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Neighbor’s previous state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15FA09-1D60-344F-BD07-56F04BFBC261}"/>
              </a:ext>
            </a:extLst>
          </p:cNvPr>
          <p:cNvCxnSpPr>
            <a:cxnSpLocks/>
          </p:cNvCxnSpPr>
          <p:nvPr/>
        </p:nvCxnSpPr>
        <p:spPr>
          <a:xfrm flipV="1">
            <a:off x="1819944" y="5486400"/>
            <a:ext cx="0" cy="387928"/>
          </a:xfrm>
          <a:prstGeom prst="line">
            <a:avLst/>
          </a:prstGeom>
          <a:ln w="381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F1885E-957D-4F40-90B4-79C10DB13543}"/>
              </a:ext>
            </a:extLst>
          </p:cNvPr>
          <p:cNvCxnSpPr>
            <a:cxnSpLocks/>
          </p:cNvCxnSpPr>
          <p:nvPr/>
        </p:nvCxnSpPr>
        <p:spPr>
          <a:xfrm flipV="1">
            <a:off x="3684907" y="5427819"/>
            <a:ext cx="0" cy="387928"/>
          </a:xfrm>
          <a:prstGeom prst="line">
            <a:avLst/>
          </a:prstGeom>
          <a:ln w="381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C187C9-6A39-3C49-8B0C-B7E128B7FCB6}"/>
              </a:ext>
            </a:extLst>
          </p:cNvPr>
          <p:cNvCxnSpPr>
            <a:cxnSpLocks/>
          </p:cNvCxnSpPr>
          <p:nvPr/>
        </p:nvCxnSpPr>
        <p:spPr>
          <a:xfrm flipV="1">
            <a:off x="5348392" y="5486400"/>
            <a:ext cx="0" cy="387928"/>
          </a:xfrm>
          <a:prstGeom prst="line">
            <a:avLst/>
          </a:prstGeom>
          <a:ln w="381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A3F3A75-5373-0243-9765-0B31940D62BC}"/>
              </a:ext>
            </a:extLst>
          </p:cNvPr>
          <p:cNvCxnSpPr>
            <a:cxnSpLocks/>
          </p:cNvCxnSpPr>
          <p:nvPr/>
        </p:nvCxnSpPr>
        <p:spPr>
          <a:xfrm flipV="1">
            <a:off x="7112616" y="5486400"/>
            <a:ext cx="0" cy="387928"/>
          </a:xfrm>
          <a:prstGeom prst="line">
            <a:avLst/>
          </a:prstGeom>
          <a:ln w="381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C15045-D23D-5742-AAA8-695EE504DEAA}"/>
              </a:ext>
            </a:extLst>
          </p:cNvPr>
          <p:cNvCxnSpPr>
            <a:cxnSpLocks/>
          </p:cNvCxnSpPr>
          <p:nvPr/>
        </p:nvCxnSpPr>
        <p:spPr>
          <a:xfrm flipV="1">
            <a:off x="8845843" y="5427819"/>
            <a:ext cx="0" cy="387928"/>
          </a:xfrm>
          <a:prstGeom prst="line">
            <a:avLst/>
          </a:prstGeom>
          <a:ln w="3810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183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9E92EE-D060-42A3-B428-DF0A0AA5A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94684"/>
            <a:ext cx="9144000" cy="2387600"/>
          </a:xfrm>
        </p:spPr>
        <p:txBody>
          <a:bodyPr/>
          <a:lstStyle/>
          <a:p>
            <a:r>
              <a:rPr lang="en-US" altLang="zh-CN" dirty="0"/>
              <a:t>Thank You! </a:t>
            </a: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ADB61-80A0-274B-B30D-C35D8BA4E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0" y="770735"/>
            <a:ext cx="4334187" cy="50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1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A1E0-62F7-7747-850C-E9E7F380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Directions &amp;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94F70-C150-1049-B2EC-1807F5E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8DCD8E-917F-9C4F-B1A1-73EC0F8A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Better variety of tasks and benchmarks</a:t>
            </a:r>
          </a:p>
          <a:p>
            <a:pPr lvl="1"/>
            <a:r>
              <a:rPr lang="en-US" dirty="0"/>
              <a:t>Esp. those that involve learning more </a:t>
            </a:r>
            <a:r>
              <a:rPr lang="en-US" b="1" dirty="0"/>
              <a:t>complex</a:t>
            </a:r>
            <a:r>
              <a:rPr lang="en-US" dirty="0"/>
              <a:t> and </a:t>
            </a:r>
            <a:r>
              <a:rPr lang="en-US" b="1" dirty="0"/>
              <a:t>longer range </a:t>
            </a:r>
            <a:r>
              <a:rPr lang="en-US" dirty="0"/>
              <a:t>temporal or graphical patterns 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More powerful learning frameworks</a:t>
            </a:r>
            <a:r>
              <a:rPr lang="en-US" dirty="0"/>
              <a:t>: how to go beyond relatively shallow models (e.g. 1-2 layer RNN-based models)?</a:t>
            </a:r>
          </a:p>
          <a:p>
            <a:pPr lvl="1"/>
            <a:r>
              <a:rPr lang="en-US" dirty="0"/>
              <a:t>Solving this challenge requires </a:t>
            </a:r>
            <a:r>
              <a:rPr lang="en-US" b="1" dirty="0"/>
              <a:t>alleviating overfitting</a:t>
            </a:r>
            <a:r>
              <a:rPr lang="en-US" dirty="0"/>
              <a:t> of current TG models, e.g. through better data augmentation methods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44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A1E0-62F7-7747-850C-E9E7F380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Directions &amp;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94F70-C150-1049-B2EC-1807F5E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719B39-E6A2-FF4D-8893-4EFDE966C4FC}"/>
              </a:ext>
            </a:extLst>
          </p:cNvPr>
          <p:cNvSpPr/>
          <p:nvPr/>
        </p:nvSpPr>
        <p:spPr>
          <a:xfrm>
            <a:off x="654655" y="1420814"/>
            <a:ext cx="10882690" cy="15675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8DCD8E-917F-9C4F-B1A1-73EC0F8A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Better variety of tasks and benchmarks</a:t>
            </a:r>
          </a:p>
          <a:p>
            <a:pPr lvl="1"/>
            <a:r>
              <a:rPr lang="en-US" dirty="0"/>
              <a:t>Esp. those that involve learning more </a:t>
            </a:r>
            <a:r>
              <a:rPr lang="en-US" b="1" dirty="0"/>
              <a:t>complex</a:t>
            </a:r>
            <a:r>
              <a:rPr lang="en-US" dirty="0"/>
              <a:t> and </a:t>
            </a:r>
            <a:r>
              <a:rPr lang="en-US" b="1" dirty="0"/>
              <a:t>longer range </a:t>
            </a:r>
            <a:r>
              <a:rPr lang="en-US" dirty="0"/>
              <a:t>temporal or graphical patterns 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More powerful learning frameworks</a:t>
            </a:r>
            <a:r>
              <a:rPr lang="en-US" dirty="0"/>
              <a:t>: how to go beyond relatively shallow models (e.g. 1-2 layer RNN-based models)?</a:t>
            </a:r>
          </a:p>
          <a:p>
            <a:pPr lvl="1"/>
            <a:r>
              <a:rPr lang="en-US" dirty="0"/>
              <a:t>Solving this challenge requires </a:t>
            </a:r>
            <a:r>
              <a:rPr lang="en-US" b="1" dirty="0"/>
              <a:t>alleviating overfitting</a:t>
            </a:r>
            <a:r>
              <a:rPr lang="en-US" dirty="0"/>
              <a:t> of current TG models, e.g. through better data augmentation methods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8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A1E0-62F7-7747-850C-E9E7F380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Benchmarks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2926-E8F3-8E43-A04A-E48220FC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" y="1543050"/>
            <a:ext cx="6766560" cy="531495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Progress in ML is often driven by </a:t>
            </a:r>
            <a:r>
              <a:rPr lang="en-US" sz="2400" b="1" dirty="0"/>
              <a:t>high quality, diverse </a:t>
            </a:r>
            <a:r>
              <a:rPr lang="en-US" sz="2400" dirty="0"/>
              <a:t>and </a:t>
            </a:r>
            <a:r>
              <a:rPr lang="en-US" sz="2400" b="1" dirty="0"/>
              <a:t>challenging</a:t>
            </a:r>
            <a:r>
              <a:rPr lang="en-US" sz="2400" dirty="0"/>
              <a:t> benchmarks: ImageNet, OGB, </a:t>
            </a:r>
            <a:r>
              <a:rPr lang="en-US" sz="2400" dirty="0" err="1"/>
              <a:t>SQuAD</a:t>
            </a:r>
            <a:r>
              <a:rPr lang="en-US" sz="2400" dirty="0"/>
              <a:t>, …</a:t>
            </a:r>
          </a:p>
          <a:p>
            <a:r>
              <a:rPr lang="en-US" sz="2400" dirty="0"/>
              <a:t>Currently, popular TGL benchmarks mainly only focus on 2 tasks (link prediction, dynamic node prediction), and a few relatively small datasets (no OGB-equivalent)</a:t>
            </a:r>
          </a:p>
          <a:p>
            <a:r>
              <a:rPr lang="en-US" sz="2400" dirty="0"/>
              <a:t>To improve the variety of tasks that TGL models can handle, I aim to highlight some real-world tasks that: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Can benefit from TGL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Are relatively under-explored from the TG perspective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Involve </a:t>
            </a:r>
            <a:r>
              <a:rPr lang="en-US" b="1" dirty="0"/>
              <a:t>more complex temporal </a:t>
            </a:r>
            <a:r>
              <a:rPr lang="en-US" dirty="0"/>
              <a:t>or </a:t>
            </a:r>
            <a:r>
              <a:rPr lang="en-US" b="1" dirty="0"/>
              <a:t>graphical patterns </a:t>
            </a:r>
            <a:r>
              <a:rPr lang="en-US" dirty="0"/>
              <a:t>that existing TG models cannot handle effectively</a:t>
            </a:r>
          </a:p>
        </p:txBody>
      </p:sp>
      <p:pic>
        <p:nvPicPr>
          <p:cNvPr id="4" name="cat claw machine">
            <a:hlinkClick r:id="" action="ppaction://media"/>
            <a:extLst>
              <a:ext uri="{FF2B5EF4-FFF2-40B4-BE49-F238E27FC236}">
                <a16:creationId xmlns:a16="http://schemas.microsoft.com/office/drawing/2014/main" id="{B8BE3CF5-05CD-904C-AD20-7A5B0D91A3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1991" y="1543050"/>
            <a:ext cx="5017771" cy="50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0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FAF689-D934-724B-B1DC-CF127E7C7C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1927" y="1701221"/>
            <a:ext cx="445164" cy="360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6AC4D-505D-2E40-BACF-26468EA28E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856" y="1714927"/>
            <a:ext cx="347382" cy="37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8A1E0-62F7-7747-850C-E9E7F380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Benchmarks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2926-E8F3-8E43-A04A-E48220FC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686136" cy="4576764"/>
          </a:xfrm>
        </p:spPr>
        <p:txBody>
          <a:bodyPr/>
          <a:lstStyle/>
          <a:p>
            <a:r>
              <a:rPr lang="en-US" b="1" dirty="0"/>
              <a:t>Graph-based fraud detection</a:t>
            </a:r>
          </a:p>
          <a:p>
            <a:pPr lvl="1"/>
            <a:r>
              <a:rPr lang="en-US" b="1" dirty="0"/>
              <a:t>Problem</a:t>
            </a:r>
            <a:r>
              <a:rPr lang="en-US" dirty="0"/>
              <a:t>: given transaction tuples </a:t>
            </a:r>
            <a:r>
              <a:rPr lang="en-US" i="1" dirty="0">
                <a:solidFill>
                  <a:srgbClr val="0070C0"/>
                </a:solidFill>
              </a:rPr>
              <a:t>(user, merchant, time)</a:t>
            </a:r>
            <a:r>
              <a:rPr lang="en-US" dirty="0"/>
              <a:t>, identify which users / transactions represent fraudulent behavior</a:t>
            </a:r>
          </a:p>
          <a:p>
            <a:pPr lvl="1"/>
            <a:r>
              <a:rPr lang="en-US" b="1" dirty="0"/>
              <a:t>Public data</a:t>
            </a:r>
            <a:r>
              <a:rPr lang="en-US" dirty="0"/>
              <a:t>: </a:t>
            </a:r>
            <a:r>
              <a:rPr lang="en-US" dirty="0" err="1">
                <a:latin typeface="Courier" pitchFamily="2" charset="0"/>
              </a:rPr>
              <a:t>YelpChi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DGraph</a:t>
            </a:r>
            <a:r>
              <a:rPr lang="en-US" dirty="0">
                <a:latin typeface="Courier" pitchFamily="2" charset="0"/>
              </a:rPr>
              <a:t>, IEEE-CIS</a:t>
            </a:r>
            <a:br>
              <a:rPr lang="en-US" sz="1800" dirty="0">
                <a:solidFill>
                  <a:srgbClr val="0070C0"/>
                </a:solidFill>
              </a:rPr>
            </a:br>
            <a:endParaRPr lang="en-US" sz="1800" dirty="0">
              <a:solidFill>
                <a:srgbClr val="0070C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94F70-C150-1049-B2EC-1807F5E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F1BD8-8770-9A4B-A576-EF82149343CD}"/>
              </a:ext>
            </a:extLst>
          </p:cNvPr>
          <p:cNvSpPr txBox="1"/>
          <p:nvPr/>
        </p:nvSpPr>
        <p:spPr>
          <a:xfrm>
            <a:off x="10397067" y="384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DD4F9-E733-9445-BDFC-43DA710C7DD4}"/>
              </a:ext>
            </a:extLst>
          </p:cNvPr>
          <p:cNvSpPr txBox="1"/>
          <p:nvPr/>
        </p:nvSpPr>
        <p:spPr>
          <a:xfrm>
            <a:off x="32658" y="6107961"/>
            <a:ext cx="1189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Helvetica" pitchFamily="2" charset="0"/>
              </a:rPr>
              <a:t>Jiang et al, “Spade: A Real-Time Fraud Detection Framework on Evolving Graphs.” </a:t>
            </a:r>
            <a:r>
              <a:rPr lang="en-SG" sz="1400" i="1" dirty="0">
                <a:latin typeface="Helvetica" pitchFamily="2" charset="0"/>
              </a:rPr>
              <a:t>VLDB</a:t>
            </a:r>
            <a:r>
              <a:rPr lang="en-SG" sz="1400" dirty="0">
                <a:latin typeface="Helvetica" pitchFamily="2" charset="0"/>
              </a:rPr>
              <a:t> 2023.</a:t>
            </a:r>
            <a:endParaRPr lang="en-US" sz="1400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AC647-57CC-A641-B98C-59C0F35E3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123" y="3345833"/>
            <a:ext cx="6413202" cy="2546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26549-2BB8-3947-A6F7-7DEC3F2D96BD}"/>
              </a:ext>
            </a:extLst>
          </p:cNvPr>
          <p:cNvSpPr txBox="1"/>
          <p:nvPr/>
        </p:nvSpPr>
        <p:spPr>
          <a:xfrm>
            <a:off x="0" y="6339317"/>
            <a:ext cx="9433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YelpChi</a:t>
            </a:r>
            <a:r>
              <a:rPr lang="en-US" sz="1400" i="1" dirty="0">
                <a:latin typeface="Helvetica" pitchFamily="2" charset="0"/>
              </a:rPr>
              <a:t> (</a:t>
            </a:r>
            <a:r>
              <a:rPr lang="en-US" sz="1400" i="1" dirty="0">
                <a:latin typeface="Helvetica" pitchFamily="2" charset="0"/>
                <a:hlinkClick r:id="rId5"/>
              </a:rPr>
              <a:t>http://odds.cs.stonybrook.edu/yelpchi-dataset/</a:t>
            </a:r>
            <a:r>
              <a:rPr lang="en-US" sz="1400" i="1" dirty="0">
                <a:latin typeface="Helvetica" pitchFamily="2" charset="0"/>
              </a:rPr>
              <a:t>), </a:t>
            </a:r>
            <a:r>
              <a:rPr lang="en-US" sz="1400" dirty="0" err="1">
                <a:latin typeface="Courier" pitchFamily="2" charset="0"/>
              </a:rPr>
              <a:t>DGraph</a:t>
            </a:r>
            <a:r>
              <a:rPr lang="en-US" sz="1400" i="1" dirty="0">
                <a:latin typeface="Helvetica" pitchFamily="2" charset="0"/>
              </a:rPr>
              <a:t> (</a:t>
            </a:r>
            <a:r>
              <a:rPr lang="en-US" sz="1400" i="1" dirty="0">
                <a:latin typeface="Helvetica" pitchFamily="2" charset="0"/>
                <a:hlinkClick r:id="rId6"/>
              </a:rPr>
              <a:t>http://yangy.org/works/dgraph/dgraph_2022.pdf</a:t>
            </a:r>
            <a:r>
              <a:rPr lang="en-US" sz="1400" i="1" dirty="0">
                <a:latin typeface="Helvetica" pitchFamily="2" charset="0"/>
              </a:rPr>
              <a:t>), </a:t>
            </a:r>
            <a:r>
              <a:rPr lang="en-US" sz="1400" dirty="0">
                <a:latin typeface="Courier" pitchFamily="2" charset="0"/>
              </a:rPr>
              <a:t>IEEE-CIS</a:t>
            </a:r>
            <a:r>
              <a:rPr lang="en-US" sz="1400" i="1" dirty="0">
                <a:latin typeface="Helvetica" pitchFamily="2" charset="0"/>
              </a:rPr>
              <a:t> </a:t>
            </a:r>
            <a:r>
              <a:rPr lang="en-US" sz="1400" i="1" dirty="0">
                <a:solidFill>
                  <a:srgbClr val="0070C0"/>
                </a:solidFill>
                <a:latin typeface="Helvetica" pitchFamily="2" charset="0"/>
              </a:rPr>
              <a:t>(</a:t>
            </a:r>
            <a:r>
              <a:rPr lang="en-US" sz="1400" i="1" dirty="0">
                <a:solidFill>
                  <a:srgbClr val="0070C0"/>
                </a:solidFill>
                <a:latin typeface="Helvetica" pitchFamily="2" charset="0"/>
                <a:hlinkClick r:id="rId7"/>
              </a:rPr>
              <a:t>https://www.kaggle.com/competitions/ieee-fraud-detection/data</a:t>
            </a:r>
            <a:r>
              <a:rPr lang="en-US" sz="1400" i="1" dirty="0">
                <a:solidFill>
                  <a:srgbClr val="0070C0"/>
                </a:solidFill>
                <a:latin typeface="Helvetica" pitchFamily="2" charset="0"/>
              </a:rPr>
              <a:t>)</a:t>
            </a:r>
          </a:p>
          <a:p>
            <a:endParaRPr lang="en-US" sz="1400" dirty="0">
              <a:latin typeface="Helvetica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391CF6-3B7C-9A49-8B1E-9169B619F4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8367" y="1701221"/>
            <a:ext cx="392400" cy="3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0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A1E0-62F7-7747-850C-E9E7F380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Benchmarks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32926-E8F3-8E43-A04A-E48220FC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686136" cy="4576764"/>
          </a:xfrm>
        </p:spPr>
        <p:txBody>
          <a:bodyPr/>
          <a:lstStyle/>
          <a:p>
            <a:r>
              <a:rPr lang="en-US" b="1" dirty="0"/>
              <a:t>Cryptocurrency fraud detection</a:t>
            </a:r>
          </a:p>
          <a:p>
            <a:pPr lvl="1"/>
            <a:r>
              <a:rPr lang="en-US" b="1" dirty="0"/>
              <a:t>Problem</a:t>
            </a:r>
            <a:r>
              <a:rPr lang="en-US" dirty="0"/>
              <a:t>: given financial transaction tuples </a:t>
            </a:r>
            <a:r>
              <a:rPr lang="en-US" i="1" dirty="0">
                <a:solidFill>
                  <a:srgbClr val="0070C0"/>
                </a:solidFill>
              </a:rPr>
              <a:t>(</a:t>
            </a:r>
            <a:r>
              <a:rPr lang="en-US" i="1" dirty="0" err="1">
                <a:solidFill>
                  <a:srgbClr val="0070C0"/>
                </a:solidFill>
              </a:rPr>
              <a:t>src</a:t>
            </a:r>
            <a:r>
              <a:rPr lang="en-US" i="1" dirty="0">
                <a:solidFill>
                  <a:srgbClr val="0070C0"/>
                </a:solidFill>
              </a:rPr>
              <a:t>, </a:t>
            </a:r>
            <a:r>
              <a:rPr lang="en-US" i="1" dirty="0" err="1">
                <a:solidFill>
                  <a:srgbClr val="0070C0"/>
                </a:solidFill>
              </a:rPr>
              <a:t>dst</a:t>
            </a:r>
            <a:r>
              <a:rPr lang="en-US" i="1" dirty="0">
                <a:solidFill>
                  <a:srgbClr val="0070C0"/>
                </a:solidFill>
              </a:rPr>
              <a:t>, attributes, time)</a:t>
            </a:r>
            <a:r>
              <a:rPr lang="en-US" dirty="0"/>
              <a:t>, identify which users / transactions represent fraudulent behavior</a:t>
            </a:r>
          </a:p>
          <a:p>
            <a:pPr lvl="1"/>
            <a:r>
              <a:rPr lang="en-US" b="1" dirty="0"/>
              <a:t>Public data</a:t>
            </a:r>
            <a:r>
              <a:rPr lang="en-US" dirty="0"/>
              <a:t>: </a:t>
            </a:r>
            <a:r>
              <a:rPr lang="en-US" dirty="0">
                <a:latin typeface="Courier" pitchFamily="2" charset="0"/>
              </a:rPr>
              <a:t>Elliptic</a:t>
            </a:r>
            <a:r>
              <a:rPr lang="en-US" dirty="0"/>
              <a:t> (Bitcoin), TBD (Ethereum)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94F70-C150-1049-B2EC-1807F5E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1CAF-19B1-CA4D-B8FB-63676F9240CA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F1BD8-8770-9A4B-A576-EF82149343CD}"/>
              </a:ext>
            </a:extLst>
          </p:cNvPr>
          <p:cNvSpPr txBox="1"/>
          <p:nvPr/>
        </p:nvSpPr>
        <p:spPr>
          <a:xfrm>
            <a:off x="10397067" y="384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1B18EB-0D7E-9547-8DE7-6ED7FECE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64" y="3218990"/>
            <a:ext cx="5154140" cy="3047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5BDE2E-FE33-CE4C-BFBB-56B325FCEA07}"/>
              </a:ext>
            </a:extLst>
          </p:cNvPr>
          <p:cNvSpPr txBox="1"/>
          <p:nvPr/>
        </p:nvSpPr>
        <p:spPr>
          <a:xfrm>
            <a:off x="0" y="6356350"/>
            <a:ext cx="10839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Elliptic</a:t>
            </a:r>
            <a:r>
              <a:rPr lang="en-US" sz="1400" i="1" dirty="0">
                <a:latin typeface="Helvetica" pitchFamily="2" charset="0"/>
              </a:rPr>
              <a:t> (</a:t>
            </a:r>
            <a:r>
              <a:rPr lang="en-US" sz="1400" i="1" dirty="0">
                <a:latin typeface="Helvetica" pitchFamily="2" charset="0"/>
                <a:hlinkClick r:id="rId3"/>
              </a:rPr>
              <a:t>https://www.kaggle.com/ellipticco/elliptic-data-set</a:t>
            </a:r>
            <a:r>
              <a:rPr lang="en-US" sz="1400" i="1" dirty="0">
                <a:latin typeface="Helvetica" pitchFamily="2" charset="0"/>
              </a:rPr>
              <a:t>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72AF72-CE17-4C4E-A574-5A8E346F89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719" y="1714927"/>
            <a:ext cx="347382" cy="378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5B03BF-E0FA-DE4C-BB89-063926BBD3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2830" y="1723342"/>
            <a:ext cx="347382" cy="378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794D1-248B-6C41-869E-BD6F062227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8705" y="1659107"/>
            <a:ext cx="498432" cy="498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E0B0FD-5D39-4749-A8BE-BF26B6AB30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9699" y="1747653"/>
            <a:ext cx="392400" cy="3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9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B745-77BB-4D4F-9C83-ECDB3D30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and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1FECF-4489-E345-9566-1988AF1B9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594"/>
            <a:ext cx="10515600" cy="4576764"/>
          </a:xfrm>
        </p:spPr>
        <p:txBody>
          <a:bodyPr/>
          <a:lstStyle/>
          <a:p>
            <a:r>
              <a:rPr lang="en-US" b="1" dirty="0"/>
              <a:t>Computer network intrusion detection</a:t>
            </a:r>
          </a:p>
          <a:p>
            <a:pPr lvl="1"/>
            <a:r>
              <a:rPr lang="en-US" b="1" dirty="0"/>
              <a:t>Problem</a:t>
            </a:r>
            <a:r>
              <a:rPr lang="en-US" dirty="0"/>
              <a:t>: given a stream of (source IP, </a:t>
            </a:r>
            <a:r>
              <a:rPr lang="en-US" dirty="0" err="1"/>
              <a:t>dest</a:t>
            </a:r>
            <a:r>
              <a:rPr lang="en-US" dirty="0"/>
              <a:t> IP, time) tuples, detect anomalous attacks (e.g. DDOS attacks)</a:t>
            </a:r>
          </a:p>
          <a:p>
            <a:pPr lvl="1"/>
            <a:r>
              <a:rPr lang="en-US" b="1" dirty="0"/>
              <a:t>Public data</a:t>
            </a:r>
            <a:r>
              <a:rPr lang="en-US" dirty="0"/>
              <a:t>: </a:t>
            </a:r>
            <a:r>
              <a:rPr lang="en-US" dirty="0">
                <a:latin typeface="Courier" pitchFamily="2" charset="0"/>
                <a:cs typeface="Courier New" panose="02070309020205020404" pitchFamily="49" charset="0"/>
              </a:rPr>
              <a:t>UNSW-NB15</a:t>
            </a:r>
            <a:r>
              <a:rPr lang="en-US" dirty="0"/>
              <a:t>, </a:t>
            </a:r>
            <a:r>
              <a:rPr lang="en-US" dirty="0">
                <a:latin typeface="Courier" pitchFamily="2" charset="0"/>
              </a:rPr>
              <a:t>CIC-IDS</a:t>
            </a:r>
            <a:endParaRPr lang="en-US" sz="1800" b="1" dirty="0">
              <a:solidFill>
                <a:srgbClr val="0070C0"/>
              </a:solidFill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6981C-E91C-6E41-8012-7798EE8E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7995"/>
            <a:ext cx="2743200" cy="365125"/>
          </a:xfrm>
        </p:spPr>
        <p:txBody>
          <a:bodyPr/>
          <a:lstStyle/>
          <a:p>
            <a:fld id="{74231CAF-19B1-CA4D-B8FB-63676F9240CA}" type="slidenum">
              <a:rPr lang="en-US" smtClean="0"/>
              <a:t>9</a:t>
            </a:fld>
            <a:endParaRPr lang="en-US"/>
          </a:p>
        </p:txBody>
      </p:sp>
      <p:sp>
        <p:nvSpPr>
          <p:cNvPr id="43" name="object 10">
            <a:extLst>
              <a:ext uri="{FF2B5EF4-FFF2-40B4-BE49-F238E27FC236}">
                <a16:creationId xmlns:a16="http://schemas.microsoft.com/office/drawing/2014/main" id="{C47157C2-970B-9947-AD73-79F826FECBF4}"/>
              </a:ext>
            </a:extLst>
          </p:cNvPr>
          <p:cNvSpPr>
            <a:spLocks noChangeAspect="1"/>
          </p:cNvSpPr>
          <p:nvPr/>
        </p:nvSpPr>
        <p:spPr>
          <a:xfrm>
            <a:off x="4816880" y="3657355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11">
            <a:extLst>
              <a:ext uri="{FF2B5EF4-FFF2-40B4-BE49-F238E27FC236}">
                <a16:creationId xmlns:a16="http://schemas.microsoft.com/office/drawing/2014/main" id="{A0210017-53D5-8649-8CEB-9FB87C38128C}"/>
              </a:ext>
            </a:extLst>
          </p:cNvPr>
          <p:cNvSpPr>
            <a:spLocks noChangeAspect="1"/>
          </p:cNvSpPr>
          <p:nvPr/>
        </p:nvSpPr>
        <p:spPr>
          <a:xfrm>
            <a:off x="4816880" y="4737355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E5EA239-6AEF-8940-A5ED-3181D2CDB2BB}"/>
              </a:ext>
            </a:extLst>
          </p:cNvPr>
          <p:cNvCxnSpPr/>
          <p:nvPr/>
        </p:nvCxnSpPr>
        <p:spPr>
          <a:xfrm flipV="1">
            <a:off x="4957919" y="3966830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bject 10">
            <a:extLst>
              <a:ext uri="{FF2B5EF4-FFF2-40B4-BE49-F238E27FC236}">
                <a16:creationId xmlns:a16="http://schemas.microsoft.com/office/drawing/2014/main" id="{2549F46B-6C05-9046-BE59-D72B66DC7564}"/>
              </a:ext>
            </a:extLst>
          </p:cNvPr>
          <p:cNvSpPr>
            <a:spLocks noChangeAspect="1"/>
          </p:cNvSpPr>
          <p:nvPr/>
        </p:nvSpPr>
        <p:spPr>
          <a:xfrm>
            <a:off x="5266653" y="3655669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11">
            <a:extLst>
              <a:ext uri="{FF2B5EF4-FFF2-40B4-BE49-F238E27FC236}">
                <a16:creationId xmlns:a16="http://schemas.microsoft.com/office/drawing/2014/main" id="{609FB8F9-09B2-264A-9F96-6EFBD3D895CA}"/>
              </a:ext>
            </a:extLst>
          </p:cNvPr>
          <p:cNvSpPr>
            <a:spLocks noChangeAspect="1"/>
          </p:cNvSpPr>
          <p:nvPr/>
        </p:nvSpPr>
        <p:spPr>
          <a:xfrm>
            <a:off x="5266653" y="4735669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27E810-9F67-894C-9D24-3F17C4A40323}"/>
              </a:ext>
            </a:extLst>
          </p:cNvPr>
          <p:cNvCxnSpPr/>
          <p:nvPr/>
        </p:nvCxnSpPr>
        <p:spPr>
          <a:xfrm flipV="1">
            <a:off x="5417853" y="3954469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bject 10">
            <a:extLst>
              <a:ext uri="{FF2B5EF4-FFF2-40B4-BE49-F238E27FC236}">
                <a16:creationId xmlns:a16="http://schemas.microsoft.com/office/drawing/2014/main" id="{CD1365EF-65A9-064C-BA3B-514E93DD7C16}"/>
              </a:ext>
            </a:extLst>
          </p:cNvPr>
          <p:cNvSpPr>
            <a:spLocks noChangeAspect="1"/>
          </p:cNvSpPr>
          <p:nvPr/>
        </p:nvSpPr>
        <p:spPr>
          <a:xfrm>
            <a:off x="5729893" y="3657355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11">
            <a:extLst>
              <a:ext uri="{FF2B5EF4-FFF2-40B4-BE49-F238E27FC236}">
                <a16:creationId xmlns:a16="http://schemas.microsoft.com/office/drawing/2014/main" id="{62A8A582-11F4-A540-B77A-07E915EB0165}"/>
              </a:ext>
            </a:extLst>
          </p:cNvPr>
          <p:cNvSpPr>
            <a:spLocks noChangeAspect="1"/>
          </p:cNvSpPr>
          <p:nvPr/>
        </p:nvSpPr>
        <p:spPr>
          <a:xfrm>
            <a:off x="5729893" y="4737355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A33DA8-C158-944A-9A01-8CCB0E6B6EEB}"/>
              </a:ext>
            </a:extLst>
          </p:cNvPr>
          <p:cNvCxnSpPr/>
          <p:nvPr/>
        </p:nvCxnSpPr>
        <p:spPr>
          <a:xfrm flipV="1">
            <a:off x="5881093" y="3956155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bject 10">
            <a:extLst>
              <a:ext uri="{FF2B5EF4-FFF2-40B4-BE49-F238E27FC236}">
                <a16:creationId xmlns:a16="http://schemas.microsoft.com/office/drawing/2014/main" id="{A9326603-A2D9-964E-A6FB-90488F1E4C40}"/>
              </a:ext>
            </a:extLst>
          </p:cNvPr>
          <p:cNvSpPr>
            <a:spLocks noChangeAspect="1"/>
          </p:cNvSpPr>
          <p:nvPr/>
        </p:nvSpPr>
        <p:spPr>
          <a:xfrm>
            <a:off x="6179666" y="3655669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11">
            <a:extLst>
              <a:ext uri="{FF2B5EF4-FFF2-40B4-BE49-F238E27FC236}">
                <a16:creationId xmlns:a16="http://schemas.microsoft.com/office/drawing/2014/main" id="{6F83C398-F5DA-B149-AAC3-62BA6543D216}"/>
              </a:ext>
            </a:extLst>
          </p:cNvPr>
          <p:cNvSpPr>
            <a:spLocks noChangeAspect="1"/>
          </p:cNvSpPr>
          <p:nvPr/>
        </p:nvSpPr>
        <p:spPr>
          <a:xfrm>
            <a:off x="6179666" y="4735669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7CF3005-8239-1A42-9B4B-58AEC109A961}"/>
              </a:ext>
            </a:extLst>
          </p:cNvPr>
          <p:cNvCxnSpPr/>
          <p:nvPr/>
        </p:nvCxnSpPr>
        <p:spPr>
          <a:xfrm flipV="1">
            <a:off x="6330866" y="3954469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bject 10">
            <a:extLst>
              <a:ext uri="{FF2B5EF4-FFF2-40B4-BE49-F238E27FC236}">
                <a16:creationId xmlns:a16="http://schemas.microsoft.com/office/drawing/2014/main" id="{5BFA83A8-AF1E-7546-98D8-F086E8894A8D}"/>
              </a:ext>
            </a:extLst>
          </p:cNvPr>
          <p:cNvSpPr>
            <a:spLocks noChangeAspect="1"/>
          </p:cNvSpPr>
          <p:nvPr/>
        </p:nvSpPr>
        <p:spPr>
          <a:xfrm>
            <a:off x="6612472" y="3655077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11">
            <a:extLst>
              <a:ext uri="{FF2B5EF4-FFF2-40B4-BE49-F238E27FC236}">
                <a16:creationId xmlns:a16="http://schemas.microsoft.com/office/drawing/2014/main" id="{43D0CEAA-D379-7F47-A241-1789C37DF1F1}"/>
              </a:ext>
            </a:extLst>
          </p:cNvPr>
          <p:cNvSpPr>
            <a:spLocks noChangeAspect="1"/>
          </p:cNvSpPr>
          <p:nvPr/>
        </p:nvSpPr>
        <p:spPr>
          <a:xfrm>
            <a:off x="6612472" y="4735077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0AAF44-850D-8C4B-8C4D-A9D49F23F13F}"/>
              </a:ext>
            </a:extLst>
          </p:cNvPr>
          <p:cNvCxnSpPr/>
          <p:nvPr/>
        </p:nvCxnSpPr>
        <p:spPr>
          <a:xfrm flipV="1">
            <a:off x="6763672" y="3953877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bject 10">
            <a:extLst>
              <a:ext uri="{FF2B5EF4-FFF2-40B4-BE49-F238E27FC236}">
                <a16:creationId xmlns:a16="http://schemas.microsoft.com/office/drawing/2014/main" id="{496BF822-14BD-FC40-B52F-D5B612221E30}"/>
              </a:ext>
            </a:extLst>
          </p:cNvPr>
          <p:cNvSpPr>
            <a:spLocks noChangeAspect="1"/>
          </p:cNvSpPr>
          <p:nvPr/>
        </p:nvSpPr>
        <p:spPr>
          <a:xfrm>
            <a:off x="7062245" y="3653391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11">
            <a:extLst>
              <a:ext uri="{FF2B5EF4-FFF2-40B4-BE49-F238E27FC236}">
                <a16:creationId xmlns:a16="http://schemas.microsoft.com/office/drawing/2014/main" id="{63979674-D1EA-0348-B225-1C90897326DB}"/>
              </a:ext>
            </a:extLst>
          </p:cNvPr>
          <p:cNvSpPr>
            <a:spLocks noChangeAspect="1"/>
          </p:cNvSpPr>
          <p:nvPr/>
        </p:nvSpPr>
        <p:spPr>
          <a:xfrm>
            <a:off x="7062245" y="4733391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078310A-C51F-E34E-86B8-24A631305705}"/>
              </a:ext>
            </a:extLst>
          </p:cNvPr>
          <p:cNvCxnSpPr/>
          <p:nvPr/>
        </p:nvCxnSpPr>
        <p:spPr>
          <a:xfrm flipV="1">
            <a:off x="7213445" y="3952191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bject 10">
            <a:extLst>
              <a:ext uri="{FF2B5EF4-FFF2-40B4-BE49-F238E27FC236}">
                <a16:creationId xmlns:a16="http://schemas.microsoft.com/office/drawing/2014/main" id="{16B08351-B9D5-4C44-BD9D-667A59DCEB3C}"/>
              </a:ext>
            </a:extLst>
          </p:cNvPr>
          <p:cNvSpPr>
            <a:spLocks noChangeAspect="1"/>
          </p:cNvSpPr>
          <p:nvPr/>
        </p:nvSpPr>
        <p:spPr>
          <a:xfrm>
            <a:off x="7525485" y="3655077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11">
            <a:extLst>
              <a:ext uri="{FF2B5EF4-FFF2-40B4-BE49-F238E27FC236}">
                <a16:creationId xmlns:a16="http://schemas.microsoft.com/office/drawing/2014/main" id="{C34ADF18-3647-1544-851B-BCFE2ADBA1F7}"/>
              </a:ext>
            </a:extLst>
          </p:cNvPr>
          <p:cNvSpPr>
            <a:spLocks noChangeAspect="1"/>
          </p:cNvSpPr>
          <p:nvPr/>
        </p:nvSpPr>
        <p:spPr>
          <a:xfrm>
            <a:off x="7525485" y="4735077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63000"/>
                  <a:lumOff val="37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C4C679E-C9A0-6844-A6B5-ADA5EACA967C}"/>
              </a:ext>
            </a:extLst>
          </p:cNvPr>
          <p:cNvCxnSpPr/>
          <p:nvPr/>
        </p:nvCxnSpPr>
        <p:spPr>
          <a:xfrm flipV="1">
            <a:off x="7676685" y="3953877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bject 10">
            <a:extLst>
              <a:ext uri="{FF2B5EF4-FFF2-40B4-BE49-F238E27FC236}">
                <a16:creationId xmlns:a16="http://schemas.microsoft.com/office/drawing/2014/main" id="{1F72F2B4-2916-4A4C-9EF6-714CE11E12FC}"/>
              </a:ext>
            </a:extLst>
          </p:cNvPr>
          <p:cNvSpPr>
            <a:spLocks noChangeAspect="1"/>
          </p:cNvSpPr>
          <p:nvPr/>
        </p:nvSpPr>
        <p:spPr>
          <a:xfrm>
            <a:off x="7975258" y="3653391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11">
            <a:extLst>
              <a:ext uri="{FF2B5EF4-FFF2-40B4-BE49-F238E27FC236}">
                <a16:creationId xmlns:a16="http://schemas.microsoft.com/office/drawing/2014/main" id="{DEEE834B-0F73-2C40-A065-3ACA5F54F17D}"/>
              </a:ext>
            </a:extLst>
          </p:cNvPr>
          <p:cNvSpPr>
            <a:spLocks noChangeAspect="1"/>
          </p:cNvSpPr>
          <p:nvPr/>
        </p:nvSpPr>
        <p:spPr>
          <a:xfrm>
            <a:off x="7975258" y="4733391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7FA9AD-2CEC-2548-9D3C-E3566E843052}"/>
              </a:ext>
            </a:extLst>
          </p:cNvPr>
          <p:cNvCxnSpPr/>
          <p:nvPr/>
        </p:nvCxnSpPr>
        <p:spPr>
          <a:xfrm flipV="1">
            <a:off x="8126458" y="3952191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ject 10">
            <a:extLst>
              <a:ext uri="{FF2B5EF4-FFF2-40B4-BE49-F238E27FC236}">
                <a16:creationId xmlns:a16="http://schemas.microsoft.com/office/drawing/2014/main" id="{C9953339-FCBC-804A-8B6F-204FB3646304}"/>
              </a:ext>
            </a:extLst>
          </p:cNvPr>
          <p:cNvSpPr>
            <a:spLocks noChangeAspect="1"/>
          </p:cNvSpPr>
          <p:nvPr/>
        </p:nvSpPr>
        <p:spPr>
          <a:xfrm>
            <a:off x="8492427" y="3655968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11">
            <a:extLst>
              <a:ext uri="{FF2B5EF4-FFF2-40B4-BE49-F238E27FC236}">
                <a16:creationId xmlns:a16="http://schemas.microsoft.com/office/drawing/2014/main" id="{DEF918FA-4316-7A4D-BB93-B75514EB3E35}"/>
              </a:ext>
            </a:extLst>
          </p:cNvPr>
          <p:cNvSpPr>
            <a:spLocks noChangeAspect="1"/>
          </p:cNvSpPr>
          <p:nvPr/>
        </p:nvSpPr>
        <p:spPr>
          <a:xfrm>
            <a:off x="8492427" y="4735968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547930A-6BCF-3842-86B6-3E98E0C27649}"/>
              </a:ext>
            </a:extLst>
          </p:cNvPr>
          <p:cNvCxnSpPr/>
          <p:nvPr/>
        </p:nvCxnSpPr>
        <p:spPr>
          <a:xfrm flipV="1">
            <a:off x="8643627" y="3954768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bject 10">
            <a:extLst>
              <a:ext uri="{FF2B5EF4-FFF2-40B4-BE49-F238E27FC236}">
                <a16:creationId xmlns:a16="http://schemas.microsoft.com/office/drawing/2014/main" id="{265D7BF0-F1F8-9945-973B-CB1954550097}"/>
              </a:ext>
            </a:extLst>
          </p:cNvPr>
          <p:cNvSpPr>
            <a:spLocks noChangeAspect="1"/>
          </p:cNvSpPr>
          <p:nvPr/>
        </p:nvSpPr>
        <p:spPr>
          <a:xfrm>
            <a:off x="8942200" y="3654282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11">
            <a:extLst>
              <a:ext uri="{FF2B5EF4-FFF2-40B4-BE49-F238E27FC236}">
                <a16:creationId xmlns:a16="http://schemas.microsoft.com/office/drawing/2014/main" id="{B66959FA-9947-A340-9F07-4FFA2481DB9F}"/>
              </a:ext>
            </a:extLst>
          </p:cNvPr>
          <p:cNvSpPr>
            <a:spLocks noChangeAspect="1"/>
          </p:cNvSpPr>
          <p:nvPr/>
        </p:nvSpPr>
        <p:spPr>
          <a:xfrm>
            <a:off x="8942200" y="4734282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C09B156-398D-FC48-95B4-67CFFC1334BA}"/>
              </a:ext>
            </a:extLst>
          </p:cNvPr>
          <p:cNvCxnSpPr/>
          <p:nvPr/>
        </p:nvCxnSpPr>
        <p:spPr>
          <a:xfrm flipV="1">
            <a:off x="9093400" y="3953082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bject 10">
            <a:extLst>
              <a:ext uri="{FF2B5EF4-FFF2-40B4-BE49-F238E27FC236}">
                <a16:creationId xmlns:a16="http://schemas.microsoft.com/office/drawing/2014/main" id="{AE9E20E2-3300-9E47-B19F-814D1A47FD5D}"/>
              </a:ext>
            </a:extLst>
          </p:cNvPr>
          <p:cNvSpPr>
            <a:spLocks noChangeAspect="1"/>
          </p:cNvSpPr>
          <p:nvPr/>
        </p:nvSpPr>
        <p:spPr>
          <a:xfrm>
            <a:off x="9405440" y="3655968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4" name="object 11">
            <a:extLst>
              <a:ext uri="{FF2B5EF4-FFF2-40B4-BE49-F238E27FC236}">
                <a16:creationId xmlns:a16="http://schemas.microsoft.com/office/drawing/2014/main" id="{8CE45A14-F00A-E343-9AD6-758F33BA037B}"/>
              </a:ext>
            </a:extLst>
          </p:cNvPr>
          <p:cNvSpPr>
            <a:spLocks noChangeAspect="1"/>
          </p:cNvSpPr>
          <p:nvPr/>
        </p:nvSpPr>
        <p:spPr>
          <a:xfrm>
            <a:off x="9405440" y="4735968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06F877A-03A9-0F41-B7AB-AF64CBB7568E}"/>
              </a:ext>
            </a:extLst>
          </p:cNvPr>
          <p:cNvCxnSpPr/>
          <p:nvPr/>
        </p:nvCxnSpPr>
        <p:spPr>
          <a:xfrm flipV="1">
            <a:off x="9556640" y="3954768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bject 10">
            <a:extLst>
              <a:ext uri="{FF2B5EF4-FFF2-40B4-BE49-F238E27FC236}">
                <a16:creationId xmlns:a16="http://schemas.microsoft.com/office/drawing/2014/main" id="{22ACEBF4-A805-E146-B024-D68EC7E20A7E}"/>
              </a:ext>
            </a:extLst>
          </p:cNvPr>
          <p:cNvSpPr>
            <a:spLocks noChangeAspect="1"/>
          </p:cNvSpPr>
          <p:nvPr/>
        </p:nvSpPr>
        <p:spPr>
          <a:xfrm>
            <a:off x="9855213" y="3654282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object 11">
            <a:extLst>
              <a:ext uri="{FF2B5EF4-FFF2-40B4-BE49-F238E27FC236}">
                <a16:creationId xmlns:a16="http://schemas.microsoft.com/office/drawing/2014/main" id="{52C06959-4D62-8A42-B237-DC4FDAC9F59B}"/>
              </a:ext>
            </a:extLst>
          </p:cNvPr>
          <p:cNvSpPr>
            <a:spLocks noChangeAspect="1"/>
          </p:cNvSpPr>
          <p:nvPr/>
        </p:nvSpPr>
        <p:spPr>
          <a:xfrm>
            <a:off x="9855213" y="4734282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258C91F-D8FF-E54F-B4FD-1B0C8A9F4D75}"/>
              </a:ext>
            </a:extLst>
          </p:cNvPr>
          <p:cNvCxnSpPr/>
          <p:nvPr/>
        </p:nvCxnSpPr>
        <p:spPr>
          <a:xfrm flipV="1">
            <a:off x="10006413" y="3953082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bject 10">
            <a:extLst>
              <a:ext uri="{FF2B5EF4-FFF2-40B4-BE49-F238E27FC236}">
                <a16:creationId xmlns:a16="http://schemas.microsoft.com/office/drawing/2014/main" id="{3B9CE30A-F8B7-1F42-9B85-107769FF8EA2}"/>
              </a:ext>
            </a:extLst>
          </p:cNvPr>
          <p:cNvSpPr>
            <a:spLocks noChangeAspect="1"/>
          </p:cNvSpPr>
          <p:nvPr/>
        </p:nvSpPr>
        <p:spPr>
          <a:xfrm>
            <a:off x="10288019" y="3653690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0" name="object 11">
            <a:extLst>
              <a:ext uri="{FF2B5EF4-FFF2-40B4-BE49-F238E27FC236}">
                <a16:creationId xmlns:a16="http://schemas.microsoft.com/office/drawing/2014/main" id="{72243439-AC6B-4740-9627-33A4155700B7}"/>
              </a:ext>
            </a:extLst>
          </p:cNvPr>
          <p:cNvSpPr>
            <a:spLocks noChangeAspect="1"/>
          </p:cNvSpPr>
          <p:nvPr/>
        </p:nvSpPr>
        <p:spPr>
          <a:xfrm>
            <a:off x="10288019" y="4733690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10C17CE-85EB-864A-9E69-2246BB74F26E}"/>
              </a:ext>
            </a:extLst>
          </p:cNvPr>
          <p:cNvCxnSpPr/>
          <p:nvPr/>
        </p:nvCxnSpPr>
        <p:spPr>
          <a:xfrm flipV="1">
            <a:off x="10439219" y="3952490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bject 10">
            <a:extLst>
              <a:ext uri="{FF2B5EF4-FFF2-40B4-BE49-F238E27FC236}">
                <a16:creationId xmlns:a16="http://schemas.microsoft.com/office/drawing/2014/main" id="{CF6E67D7-D116-7B49-B5FC-A03955156AFF}"/>
              </a:ext>
            </a:extLst>
          </p:cNvPr>
          <p:cNvSpPr>
            <a:spLocks noChangeAspect="1"/>
          </p:cNvSpPr>
          <p:nvPr/>
        </p:nvSpPr>
        <p:spPr>
          <a:xfrm>
            <a:off x="10737792" y="3652004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3" name="object 11">
            <a:extLst>
              <a:ext uri="{FF2B5EF4-FFF2-40B4-BE49-F238E27FC236}">
                <a16:creationId xmlns:a16="http://schemas.microsoft.com/office/drawing/2014/main" id="{ECE4A40C-B0E0-1546-A025-9F6EC7876B45}"/>
              </a:ext>
            </a:extLst>
          </p:cNvPr>
          <p:cNvSpPr>
            <a:spLocks noChangeAspect="1"/>
          </p:cNvSpPr>
          <p:nvPr/>
        </p:nvSpPr>
        <p:spPr>
          <a:xfrm>
            <a:off x="10737792" y="4732004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BB68204-EBCB-0A44-94F1-574138B383AA}"/>
              </a:ext>
            </a:extLst>
          </p:cNvPr>
          <p:cNvCxnSpPr/>
          <p:nvPr/>
        </p:nvCxnSpPr>
        <p:spPr>
          <a:xfrm flipV="1">
            <a:off x="10888992" y="3950804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bject 10">
            <a:extLst>
              <a:ext uri="{FF2B5EF4-FFF2-40B4-BE49-F238E27FC236}">
                <a16:creationId xmlns:a16="http://schemas.microsoft.com/office/drawing/2014/main" id="{1291A4A4-519B-1546-A45D-FD1637056C70}"/>
              </a:ext>
            </a:extLst>
          </p:cNvPr>
          <p:cNvSpPr>
            <a:spLocks noChangeAspect="1"/>
          </p:cNvSpPr>
          <p:nvPr/>
        </p:nvSpPr>
        <p:spPr>
          <a:xfrm>
            <a:off x="11201032" y="3653690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6" name="object 11">
            <a:extLst>
              <a:ext uri="{FF2B5EF4-FFF2-40B4-BE49-F238E27FC236}">
                <a16:creationId xmlns:a16="http://schemas.microsoft.com/office/drawing/2014/main" id="{10806C8F-863F-2C4F-B8E8-AE0C7A8FE7A3}"/>
              </a:ext>
            </a:extLst>
          </p:cNvPr>
          <p:cNvSpPr>
            <a:spLocks noChangeAspect="1"/>
          </p:cNvSpPr>
          <p:nvPr/>
        </p:nvSpPr>
        <p:spPr>
          <a:xfrm>
            <a:off x="11201032" y="4733690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905BD3D-1226-B346-B36D-44AC88716BE9}"/>
              </a:ext>
            </a:extLst>
          </p:cNvPr>
          <p:cNvCxnSpPr/>
          <p:nvPr/>
        </p:nvCxnSpPr>
        <p:spPr>
          <a:xfrm flipV="1">
            <a:off x="11352232" y="3952490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bject 10">
            <a:extLst>
              <a:ext uri="{FF2B5EF4-FFF2-40B4-BE49-F238E27FC236}">
                <a16:creationId xmlns:a16="http://schemas.microsoft.com/office/drawing/2014/main" id="{758ADAAD-BCF3-AB42-9EF2-1204043C7570}"/>
              </a:ext>
            </a:extLst>
          </p:cNvPr>
          <p:cNvSpPr>
            <a:spLocks noChangeAspect="1"/>
          </p:cNvSpPr>
          <p:nvPr/>
        </p:nvSpPr>
        <p:spPr>
          <a:xfrm>
            <a:off x="11650805" y="3652004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6"/>
                </a:lnTo>
                <a:lnTo>
                  <a:pt x="16273" y="137558"/>
                </a:lnTo>
                <a:lnTo>
                  <a:pt x="4068" y="178427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5"/>
                </a:lnTo>
                <a:lnTo>
                  <a:pt x="36616" y="341907"/>
                </a:lnTo>
                <a:lnTo>
                  <a:pt x="65095" y="376505"/>
                </a:lnTo>
                <a:lnTo>
                  <a:pt x="99960" y="404767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7"/>
                </a:lnTo>
                <a:lnTo>
                  <a:pt x="379404" y="376505"/>
                </a:lnTo>
                <a:lnTo>
                  <a:pt x="407883" y="341907"/>
                </a:lnTo>
                <a:lnTo>
                  <a:pt x="428225" y="303545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7"/>
                </a:lnTo>
                <a:lnTo>
                  <a:pt x="428225" y="137558"/>
                </a:lnTo>
                <a:lnTo>
                  <a:pt x="407883" y="99196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9" name="object 11">
            <a:extLst>
              <a:ext uri="{FF2B5EF4-FFF2-40B4-BE49-F238E27FC236}">
                <a16:creationId xmlns:a16="http://schemas.microsoft.com/office/drawing/2014/main" id="{BDF89C58-6F91-314B-A042-9CF0FEC73A8A}"/>
              </a:ext>
            </a:extLst>
          </p:cNvPr>
          <p:cNvSpPr>
            <a:spLocks noChangeAspect="1"/>
          </p:cNvSpPr>
          <p:nvPr/>
        </p:nvSpPr>
        <p:spPr>
          <a:xfrm>
            <a:off x="11650805" y="4732004"/>
            <a:ext cx="288000" cy="285942"/>
          </a:xfrm>
          <a:custGeom>
            <a:avLst/>
            <a:gdLst/>
            <a:ahLst/>
            <a:cxnLst/>
            <a:rect l="l" t="t" r="r" b="b"/>
            <a:pathLst>
              <a:path w="444500" h="441325">
                <a:moveTo>
                  <a:pt x="222250" y="0"/>
                </a:moveTo>
                <a:lnTo>
                  <a:pt x="179801" y="4037"/>
                </a:lnTo>
                <a:lnTo>
                  <a:pt x="138617" y="16149"/>
                </a:lnTo>
                <a:lnTo>
                  <a:pt x="99960" y="36336"/>
                </a:lnTo>
                <a:lnTo>
                  <a:pt x="65095" y="64598"/>
                </a:lnTo>
                <a:lnTo>
                  <a:pt x="36616" y="99197"/>
                </a:lnTo>
                <a:lnTo>
                  <a:pt x="16273" y="137558"/>
                </a:lnTo>
                <a:lnTo>
                  <a:pt x="4068" y="178428"/>
                </a:lnTo>
                <a:lnTo>
                  <a:pt x="0" y="220552"/>
                </a:lnTo>
                <a:lnTo>
                  <a:pt x="4068" y="262676"/>
                </a:lnTo>
                <a:lnTo>
                  <a:pt x="16273" y="303546"/>
                </a:lnTo>
                <a:lnTo>
                  <a:pt x="36616" y="341908"/>
                </a:lnTo>
                <a:lnTo>
                  <a:pt x="65095" y="376506"/>
                </a:lnTo>
                <a:lnTo>
                  <a:pt x="99960" y="404768"/>
                </a:lnTo>
                <a:lnTo>
                  <a:pt x="138617" y="424954"/>
                </a:lnTo>
                <a:lnTo>
                  <a:pt x="179801" y="437066"/>
                </a:lnTo>
                <a:lnTo>
                  <a:pt x="222250" y="441104"/>
                </a:lnTo>
                <a:lnTo>
                  <a:pt x="264698" y="437066"/>
                </a:lnTo>
                <a:lnTo>
                  <a:pt x="305882" y="424954"/>
                </a:lnTo>
                <a:lnTo>
                  <a:pt x="344539" y="404768"/>
                </a:lnTo>
                <a:lnTo>
                  <a:pt x="379404" y="376506"/>
                </a:lnTo>
                <a:lnTo>
                  <a:pt x="407883" y="341908"/>
                </a:lnTo>
                <a:lnTo>
                  <a:pt x="428225" y="303546"/>
                </a:lnTo>
                <a:lnTo>
                  <a:pt x="440431" y="262676"/>
                </a:lnTo>
                <a:lnTo>
                  <a:pt x="444499" y="220552"/>
                </a:lnTo>
                <a:lnTo>
                  <a:pt x="440431" y="178428"/>
                </a:lnTo>
                <a:lnTo>
                  <a:pt x="428225" y="137558"/>
                </a:lnTo>
                <a:lnTo>
                  <a:pt x="407883" y="99197"/>
                </a:lnTo>
                <a:lnTo>
                  <a:pt x="379404" y="64598"/>
                </a:lnTo>
                <a:lnTo>
                  <a:pt x="344539" y="36336"/>
                </a:lnTo>
                <a:lnTo>
                  <a:pt x="305882" y="16149"/>
                </a:lnTo>
                <a:lnTo>
                  <a:pt x="264698" y="4037"/>
                </a:lnTo>
                <a:lnTo>
                  <a:pt x="2222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00">
                <a:alpha val="46000"/>
              </a:srgb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88393B-B0E3-4543-AA2F-75D3B2D89030}"/>
              </a:ext>
            </a:extLst>
          </p:cNvPr>
          <p:cNvCxnSpPr/>
          <p:nvPr/>
        </p:nvCxnSpPr>
        <p:spPr>
          <a:xfrm flipV="1">
            <a:off x="11802005" y="3950804"/>
            <a:ext cx="0" cy="734319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1" name="Table 90">
                <a:extLst>
                  <a:ext uri="{FF2B5EF4-FFF2-40B4-BE49-F238E27FC236}">
                    <a16:creationId xmlns:a16="http://schemas.microsoft.com/office/drawing/2014/main" id="{16083A3E-D6FD-134A-A07D-246CFBB2148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805674" y="5108070"/>
              <a:ext cx="7215296" cy="809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0956">
                      <a:extLst>
                        <a:ext uri="{9D8B030D-6E8A-4147-A177-3AD203B41FA5}">
                          <a16:colId xmlns:a16="http://schemas.microsoft.com/office/drawing/2014/main" val="2683465934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568346658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1765083806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2214062236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590385336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1499368639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1999678821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1602849271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1437459102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216717879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168689433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642555677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4002351909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531202950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085943375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2107243667"/>
                        </a:ext>
                      </a:extLst>
                    </a:gridCol>
                  </a:tblGrid>
                  <a:tr h="4046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4 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4 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6 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6 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589172"/>
                      </a:ext>
                    </a:extLst>
                  </a:tr>
                  <a:tr h="40461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4597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1" name="Table 90">
                <a:extLst>
                  <a:ext uri="{FF2B5EF4-FFF2-40B4-BE49-F238E27FC236}">
                    <a16:creationId xmlns:a16="http://schemas.microsoft.com/office/drawing/2014/main" id="{16083A3E-D6FD-134A-A07D-246CFBB214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540943"/>
                  </p:ext>
                </p:extLst>
              </p:nvPr>
            </p:nvGraphicFramePr>
            <p:xfrm>
              <a:off x="4805674" y="5108070"/>
              <a:ext cx="7215296" cy="8092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0956">
                      <a:extLst>
                        <a:ext uri="{9D8B030D-6E8A-4147-A177-3AD203B41FA5}">
                          <a16:colId xmlns:a16="http://schemas.microsoft.com/office/drawing/2014/main" val="2683465934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568346658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1765083806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2214062236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590385336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1499368639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1999678821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1602849271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1437459102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216717879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168689433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642555677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4002351909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531202950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3085943375"/>
                        </a:ext>
                      </a:extLst>
                    </a:gridCol>
                    <a:gridCol w="450956">
                      <a:extLst>
                        <a:ext uri="{9D8B030D-6E8A-4147-A177-3AD203B41FA5}">
                          <a16:colId xmlns:a16="http://schemas.microsoft.com/office/drawing/2014/main" val="2107243667"/>
                        </a:ext>
                      </a:extLst>
                    </a:gridCol>
                  </a:tblGrid>
                  <a:tr h="4046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125" r="-1477778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2857" t="-3125" r="-142000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7222" t="-3125" r="-1280556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5714" t="-3125" r="-1217143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4444" t="-3125" r="-1083333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8571" t="-3125" r="-1014286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91667" t="-3125" r="-886111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1667" t="-3125" r="-786111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14286" t="-3125" r="-708571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88889" t="-3125" r="-58888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7143" t="-3125" r="-50571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86111" t="-3125" r="-391667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20000" t="-3125" r="-302857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83333" t="-3125" r="-19444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22857" t="-3125" r="-10000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80556" t="-3125" r="2778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589172"/>
                      </a:ext>
                    </a:extLst>
                  </a:tr>
                  <a:tr h="404610">
                    <a:tc>
                      <a:txBody>
                        <a:bodyPr/>
                        <a:lstStyle/>
                        <a:p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14597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8CCCA365-8211-CA43-8E68-6FB63D155A0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27556" y="3168425"/>
              <a:ext cx="7405696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2856">
                      <a:extLst>
                        <a:ext uri="{9D8B030D-6E8A-4147-A177-3AD203B41FA5}">
                          <a16:colId xmlns:a16="http://schemas.microsoft.com/office/drawing/2014/main" val="2683465934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568346658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1765083806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2214062236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590385336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1499368639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1999678821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1602849271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1437459102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216717879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168689433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642555677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4002351909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531202950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085943375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21072436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6 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5 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5 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5 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6 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2 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6 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5 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6 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5 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25891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2" name="Table 91">
                <a:extLst>
                  <a:ext uri="{FF2B5EF4-FFF2-40B4-BE49-F238E27FC236}">
                    <a16:creationId xmlns:a16="http://schemas.microsoft.com/office/drawing/2014/main" id="{8CCCA365-8211-CA43-8E68-6FB63D155A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9808886"/>
                  </p:ext>
                </p:extLst>
              </p:nvPr>
            </p:nvGraphicFramePr>
            <p:xfrm>
              <a:off x="4727556" y="3168425"/>
              <a:ext cx="7405696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2856">
                      <a:extLst>
                        <a:ext uri="{9D8B030D-6E8A-4147-A177-3AD203B41FA5}">
                          <a16:colId xmlns:a16="http://schemas.microsoft.com/office/drawing/2014/main" val="2683465934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568346658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1765083806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2214062236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590385336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1499368639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1999678821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1602849271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1437459102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216717879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168689433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642555677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4002351909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531202950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3085943375"/>
                        </a:ext>
                      </a:extLst>
                    </a:gridCol>
                    <a:gridCol w="462856">
                      <a:extLst>
                        <a:ext uri="{9D8B030D-6E8A-4147-A177-3AD203B41FA5}">
                          <a16:colId xmlns:a16="http://schemas.microsoft.com/office/drawing/2014/main" val="21072436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1475676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78" r="-1416667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7297" r="-1278378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5556" r="-1213889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4595" r="-1081081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8333" r="-1011111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91892" r="-883784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11111" r="-808333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9189" r="-686486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13889" r="-605556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6486" r="-489189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16667" r="-402778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83784" r="-291892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19444" r="-2000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81081" r="-94595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22222" r="2778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58917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7B1BEA6-0C67-E140-82AD-9A7A011CF8F6}"/>
              </a:ext>
            </a:extLst>
          </p:cNvPr>
          <p:cNvCxnSpPr/>
          <p:nvPr/>
        </p:nvCxnSpPr>
        <p:spPr>
          <a:xfrm>
            <a:off x="4826641" y="6005023"/>
            <a:ext cx="7112164" cy="0"/>
          </a:xfrm>
          <a:prstGeom prst="straightConnector1">
            <a:avLst/>
          </a:prstGeom>
          <a:ln w="127000"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4BA24CE-4FD7-B743-8575-B13EEC2FF8FA}"/>
              </a:ext>
            </a:extLst>
          </p:cNvPr>
          <p:cNvSpPr txBox="1"/>
          <p:nvPr/>
        </p:nvSpPr>
        <p:spPr>
          <a:xfrm>
            <a:off x="7976828" y="6032785"/>
            <a:ext cx="174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Time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58DAC14-2BFF-8A48-8C5C-67E7FFD57270}"/>
              </a:ext>
            </a:extLst>
          </p:cNvPr>
          <p:cNvSpPr txBox="1"/>
          <p:nvPr/>
        </p:nvSpPr>
        <p:spPr>
          <a:xfrm>
            <a:off x="25054" y="6527311"/>
            <a:ext cx="10550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UNSW-NB15</a:t>
            </a:r>
            <a:r>
              <a:rPr lang="en-US" sz="1400" i="1" dirty="0">
                <a:latin typeface="Helvetica" pitchFamily="2" charset="0"/>
              </a:rPr>
              <a:t> (</a:t>
            </a:r>
            <a:r>
              <a:rPr lang="en-US" sz="1400" i="1" dirty="0">
                <a:latin typeface="Helvetica" pitchFamily="2" charset="0"/>
                <a:hlinkClick r:id="rId4"/>
              </a:rPr>
              <a:t>https://research.unsw.edu.au/projects/unsw-nb15-dataset</a:t>
            </a:r>
            <a:r>
              <a:rPr lang="en-US" sz="1400" i="1" dirty="0">
                <a:latin typeface="Helvetica" pitchFamily="2" charset="0"/>
              </a:rPr>
              <a:t>)</a:t>
            </a:r>
            <a:r>
              <a:rPr lang="en-US" sz="1400" dirty="0">
                <a:latin typeface="Helvetica" pitchFamily="2" charset="0"/>
              </a:rPr>
              <a:t>, </a:t>
            </a:r>
            <a:r>
              <a:rPr lang="en-US" sz="1400" dirty="0">
                <a:latin typeface="Courier" pitchFamily="2" charset="0"/>
              </a:rPr>
              <a:t>CIC-IDS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i="1" dirty="0">
                <a:latin typeface="Helvetica" pitchFamily="2" charset="0"/>
              </a:rPr>
              <a:t>(</a:t>
            </a:r>
            <a:r>
              <a:rPr lang="en-US" sz="1400" i="1" dirty="0">
                <a:solidFill>
                  <a:srgbClr val="0070C0"/>
                </a:solidFill>
                <a:latin typeface="Helvetica" pitchFamily="2" charset="0"/>
                <a:hlinkClick r:id="rId5"/>
              </a:rPr>
              <a:t>https://www.unb.ca/cic/datasets/ids-2018.html</a:t>
            </a:r>
            <a:r>
              <a:rPr lang="en-US" sz="1400" i="1" dirty="0">
                <a:latin typeface="Helvetica" pitchFamily="2" charset="0"/>
              </a:rPr>
              <a:t>)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3400EAB-0A09-2040-8919-E1D1CDBEB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74" y="3102192"/>
            <a:ext cx="3510559" cy="311909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6B32071-12E2-2D41-B24F-04DBD8A5830B}"/>
              </a:ext>
            </a:extLst>
          </p:cNvPr>
          <p:cNvSpPr txBox="1"/>
          <p:nvPr/>
        </p:nvSpPr>
        <p:spPr>
          <a:xfrm>
            <a:off x="22023" y="6273024"/>
            <a:ext cx="9051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latin typeface="Helvetica" pitchFamily="2" charset="0"/>
              </a:rPr>
              <a:t>Bhatia et al. “Midas: </a:t>
            </a:r>
            <a:r>
              <a:rPr lang="en-SG" sz="1400" dirty="0" err="1">
                <a:latin typeface="Helvetica" pitchFamily="2" charset="0"/>
              </a:rPr>
              <a:t>Microcluster</a:t>
            </a:r>
            <a:r>
              <a:rPr lang="en-SG" sz="1400" dirty="0">
                <a:latin typeface="Helvetica" pitchFamily="2" charset="0"/>
              </a:rPr>
              <a:t>-based detector of anomalies in edge streams”, </a:t>
            </a:r>
            <a:r>
              <a:rPr lang="en-SG" sz="1400" i="1" dirty="0">
                <a:latin typeface="Helvetica" pitchFamily="2" charset="0"/>
              </a:rPr>
              <a:t>AAAI 2020</a:t>
            </a:r>
            <a:r>
              <a:rPr lang="en-SG" sz="1400" dirty="0">
                <a:latin typeface="Helvetica" pitchFamily="2" charset="0"/>
              </a:rPr>
              <a:t>.</a:t>
            </a:r>
            <a:endParaRPr lang="en-US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89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38762</TotalTime>
  <Words>1946</Words>
  <Application>Microsoft Macintosh PowerPoint</Application>
  <PresentationFormat>Widescreen</PresentationFormat>
  <Paragraphs>318</Paragraphs>
  <Slides>30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DengXian</vt:lpstr>
      <vt:lpstr>DengXian</vt:lpstr>
      <vt:lpstr>等线 Light</vt:lpstr>
      <vt:lpstr>Arial</vt:lpstr>
      <vt:lpstr>Calibri</vt:lpstr>
      <vt:lpstr>Cambria Math</vt:lpstr>
      <vt:lpstr>Courier</vt:lpstr>
      <vt:lpstr>Courier New</vt:lpstr>
      <vt:lpstr>Gill Sans</vt:lpstr>
      <vt:lpstr>Gill Sans SemiBold</vt:lpstr>
      <vt:lpstr>Helvetica</vt:lpstr>
      <vt:lpstr>Helvetica Neue</vt:lpstr>
      <vt:lpstr>Times</vt:lpstr>
      <vt:lpstr>Office Theme</vt:lpstr>
      <vt:lpstr>Temporal Graph Learning:  Challenges and Recent Directions </vt:lpstr>
      <vt:lpstr>Many Graphs are Temporal</vt:lpstr>
      <vt:lpstr>Temporal Graph Models: Basics</vt:lpstr>
      <vt:lpstr>Summary of Directions &amp; Challenges</vt:lpstr>
      <vt:lpstr>Summary of Directions &amp; Challenges</vt:lpstr>
      <vt:lpstr>Tasks and Benchmarks</vt:lpstr>
      <vt:lpstr>Tasks and Benchmarks</vt:lpstr>
      <vt:lpstr>Tasks and Benchmarks</vt:lpstr>
      <vt:lpstr>Tasks and Benchmarks</vt:lpstr>
      <vt:lpstr>Tasks and Benchmarks</vt:lpstr>
      <vt:lpstr>Tasks and Benchmarks</vt:lpstr>
      <vt:lpstr>Tasks and Benchmarks</vt:lpstr>
      <vt:lpstr>Summary of Directions &amp; Challenges</vt:lpstr>
      <vt:lpstr>Overfitting in Temporal Graph Models</vt:lpstr>
      <vt:lpstr>Data Augmentation</vt:lpstr>
      <vt:lpstr>Importance of Locality</vt:lpstr>
      <vt:lpstr>Adaptive Data Augmentation</vt:lpstr>
      <vt:lpstr>MeTA: Memory Tower for Adaptive Data Augmentation on Temporal Graphs</vt:lpstr>
      <vt:lpstr>MeTA: Memory Tower for Adaptive Data Augmentation on Temporal Graphs</vt:lpstr>
      <vt:lpstr>MeTA: Memory Tower for Adaptive Data Augmentation on Temporal Graphs</vt:lpstr>
      <vt:lpstr>MeTA: Memory Tower for Adaptive Data Augmentation on Temporal Graphs</vt:lpstr>
      <vt:lpstr>MeTA: Augmentations Used</vt:lpstr>
      <vt:lpstr>Experiments</vt:lpstr>
      <vt:lpstr>Link Prediction Performance</vt:lpstr>
      <vt:lpstr>Node Classification Performance</vt:lpstr>
      <vt:lpstr>Reduction in Overfitting</vt:lpstr>
      <vt:lpstr>MeTA: Summary</vt:lpstr>
      <vt:lpstr>MeTA: Future Directions</vt:lpstr>
      <vt:lpstr>Conclusion</vt:lpstr>
      <vt:lpstr>Thank You!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Girshick</dc:creator>
  <cp:lastModifiedBy>Bryan Hooi Kuen-Yew</cp:lastModifiedBy>
  <cp:revision>833</cp:revision>
  <dcterms:created xsi:type="dcterms:W3CDTF">2017-10-10T15:55:01Z</dcterms:created>
  <dcterms:modified xsi:type="dcterms:W3CDTF">2023-03-02T12:16:05Z</dcterms:modified>
</cp:coreProperties>
</file>